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</p:sldIdLst>
  <p:sldSz cx="9144000" cy="6858000" type="screen4x3"/>
  <p:notesSz cx="6735763" cy="98663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FFFF"/>
    <a:srgbClr val="F84420"/>
    <a:srgbClr val="F66E22"/>
    <a:srgbClr val="F68222"/>
    <a:srgbClr val="33993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160" d="100"/>
          <a:sy n="160" d="100"/>
        </p:scale>
        <p:origin x="-216" y="3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D0977-E3EE-48FD-AD56-B0F8CD31057A}" type="datetimeFigureOut">
              <a:rPr lang="de-CH" smtClean="0"/>
              <a:pPr/>
              <a:t>04.10.2016</a:t>
            </a:fld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75F8-CD79-46DE-A320-670BCDD9019A}" type="slidenum">
              <a:rPr lang="de-CH" smtClean="0"/>
              <a:pPr/>
              <a:t>‹Nr.›</a:t>
            </a:fld>
            <a:endParaRPr lang="de-CH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D0977-E3EE-48FD-AD56-B0F8CD31057A}" type="datetimeFigureOut">
              <a:rPr lang="de-CH" smtClean="0"/>
              <a:pPr/>
              <a:t>04.10.2016</a:t>
            </a:fld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75F8-CD79-46DE-A320-670BCDD9019A}" type="slidenum">
              <a:rPr lang="de-CH" smtClean="0"/>
              <a:pPr/>
              <a:t>‹Nr.›</a:t>
            </a:fld>
            <a:endParaRPr lang="de-CH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D0977-E3EE-48FD-AD56-B0F8CD31057A}" type="datetimeFigureOut">
              <a:rPr lang="de-CH" smtClean="0"/>
              <a:pPr/>
              <a:t>04.10.2016</a:t>
            </a:fld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75F8-CD79-46DE-A320-670BCDD9019A}" type="slidenum">
              <a:rPr lang="de-CH" smtClean="0"/>
              <a:pPr/>
              <a:t>‹Nr.›</a:t>
            </a:fld>
            <a:endParaRPr lang="de-CH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D0977-E3EE-48FD-AD56-B0F8CD31057A}" type="datetimeFigureOut">
              <a:rPr lang="de-CH" smtClean="0"/>
              <a:pPr/>
              <a:t>04.10.2016</a:t>
            </a:fld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75F8-CD79-46DE-A320-670BCDD9019A}" type="slidenum">
              <a:rPr lang="de-CH" smtClean="0"/>
              <a:pPr/>
              <a:t>‹Nr.›</a:t>
            </a:fld>
            <a:endParaRPr lang="de-CH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D0977-E3EE-48FD-AD56-B0F8CD31057A}" type="datetimeFigureOut">
              <a:rPr lang="de-CH" smtClean="0"/>
              <a:pPr/>
              <a:t>04.10.2016</a:t>
            </a:fld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75F8-CD79-46DE-A320-670BCDD9019A}" type="slidenum">
              <a:rPr lang="de-CH" smtClean="0"/>
              <a:pPr/>
              <a:t>‹Nr.›</a:t>
            </a:fld>
            <a:endParaRPr lang="de-CH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D0977-E3EE-48FD-AD56-B0F8CD31057A}" type="datetimeFigureOut">
              <a:rPr lang="de-CH" smtClean="0"/>
              <a:pPr/>
              <a:t>04.10.2016</a:t>
            </a:fld>
            <a:endParaRPr lang="de-CH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75F8-CD79-46DE-A320-670BCDD9019A}" type="slidenum">
              <a:rPr lang="de-CH" smtClean="0"/>
              <a:pPr/>
              <a:t>‹Nr.›</a:t>
            </a:fld>
            <a:endParaRPr lang="de-CH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D0977-E3EE-48FD-AD56-B0F8CD31057A}" type="datetimeFigureOut">
              <a:rPr lang="de-CH" smtClean="0"/>
              <a:pPr/>
              <a:t>04.10.2016</a:t>
            </a:fld>
            <a:endParaRPr lang="de-CH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75F8-CD79-46DE-A320-670BCDD9019A}" type="slidenum">
              <a:rPr lang="de-CH" smtClean="0"/>
              <a:pPr/>
              <a:t>‹Nr.›</a:t>
            </a:fld>
            <a:endParaRPr lang="de-CH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D0977-E3EE-48FD-AD56-B0F8CD31057A}" type="datetimeFigureOut">
              <a:rPr lang="de-CH" smtClean="0"/>
              <a:pPr/>
              <a:t>04.10.2016</a:t>
            </a:fld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75F8-CD79-46DE-A320-670BCDD9019A}" type="slidenum">
              <a:rPr lang="de-CH" smtClean="0"/>
              <a:pPr/>
              <a:t>‹Nr.›</a:t>
            </a:fld>
            <a:endParaRPr lang="de-CH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D0977-E3EE-48FD-AD56-B0F8CD31057A}" type="datetimeFigureOut">
              <a:rPr lang="de-CH" smtClean="0"/>
              <a:pPr/>
              <a:t>04.10.2016</a:t>
            </a:fld>
            <a:endParaRPr lang="de-CH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75F8-CD79-46DE-A320-670BCDD9019A}" type="slidenum">
              <a:rPr lang="de-CH" smtClean="0"/>
              <a:pPr/>
              <a:t>‹Nr.›</a:t>
            </a:fld>
            <a:endParaRPr lang="de-CH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D0977-E3EE-48FD-AD56-B0F8CD31057A}" type="datetimeFigureOut">
              <a:rPr lang="de-CH" smtClean="0"/>
              <a:pPr/>
              <a:t>04.10.2016</a:t>
            </a:fld>
            <a:endParaRPr lang="de-CH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75F8-CD79-46DE-A320-670BCDD9019A}" type="slidenum">
              <a:rPr lang="de-CH" smtClean="0"/>
              <a:pPr/>
              <a:t>‹Nr.›</a:t>
            </a:fld>
            <a:endParaRPr lang="de-CH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dirty="0" smtClean="0"/>
              <a:t>Bild durch Klicken auf Symbol hinzufügen</a:t>
            </a:r>
            <a:endParaRPr lang="de-CH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D0977-E3EE-48FD-AD56-B0F8CD31057A}" type="datetimeFigureOut">
              <a:rPr lang="de-CH" smtClean="0"/>
              <a:pPr/>
              <a:t>04.10.2016</a:t>
            </a:fld>
            <a:endParaRPr lang="de-CH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775F8-CD79-46DE-A320-670BCDD9019A}" type="slidenum">
              <a:rPr lang="de-CH" smtClean="0"/>
              <a:pPr/>
              <a:t>‹Nr.›</a:t>
            </a:fld>
            <a:endParaRPr lang="de-CH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6D0977-E3EE-48FD-AD56-B0F8CD31057A}" type="datetimeFigureOut">
              <a:rPr lang="de-CH" smtClean="0"/>
              <a:pPr/>
              <a:t>04.10.2016</a:t>
            </a:fld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7775F8-CD79-46DE-A320-670BCDD9019A}" type="slidenum">
              <a:rPr lang="de-CH" smtClean="0"/>
              <a:pPr/>
              <a:t>‹Nr.›</a:t>
            </a:fld>
            <a:endParaRPr lang="de-CH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Rechteck 77"/>
          <p:cNvSpPr/>
          <p:nvPr/>
        </p:nvSpPr>
        <p:spPr>
          <a:xfrm>
            <a:off x="179512" y="980728"/>
            <a:ext cx="8712968" cy="259228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900" b="1" dirty="0">
              <a:solidFill>
                <a:schemeClr val="tx1"/>
              </a:solidFill>
            </a:endParaRPr>
          </a:p>
        </p:txBody>
      </p:sp>
      <p:cxnSp>
        <p:nvCxnSpPr>
          <p:cNvPr id="22" name="Connecteur droit 3"/>
          <p:cNvCxnSpPr/>
          <p:nvPr/>
        </p:nvCxnSpPr>
        <p:spPr>
          <a:xfrm flipH="1">
            <a:off x="2044407" y="1015400"/>
            <a:ext cx="7313" cy="2818170"/>
          </a:xfrm>
          <a:prstGeom prst="line">
            <a:avLst/>
          </a:prstGeom>
          <a:ln w="381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3"/>
          <p:cNvCxnSpPr/>
          <p:nvPr/>
        </p:nvCxnSpPr>
        <p:spPr>
          <a:xfrm flipH="1">
            <a:off x="3893946" y="1012427"/>
            <a:ext cx="16576" cy="2712904"/>
          </a:xfrm>
          <a:prstGeom prst="line">
            <a:avLst/>
          </a:prstGeom>
          <a:ln w="381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hteck 3"/>
          <p:cNvSpPr/>
          <p:nvPr/>
        </p:nvSpPr>
        <p:spPr>
          <a:xfrm>
            <a:off x="167167" y="6213971"/>
            <a:ext cx="8784976" cy="22864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CH" sz="1000" b="1" dirty="0" smtClean="0">
                <a:solidFill>
                  <a:schemeClr val="tx1"/>
                </a:solidFill>
              </a:rPr>
              <a:t>1</a:t>
            </a:r>
            <a:r>
              <a:rPr lang="fr-CH" sz="1000" b="1" baseline="30000" dirty="0" smtClean="0">
                <a:solidFill>
                  <a:schemeClr val="tx1"/>
                </a:solidFill>
              </a:rPr>
              <a:t>er</a:t>
            </a:r>
            <a:r>
              <a:rPr lang="fr-CH" sz="1000" b="1" dirty="0" smtClean="0">
                <a:solidFill>
                  <a:schemeClr val="tx1"/>
                </a:solidFill>
              </a:rPr>
              <a:t> niveau : formation théorique de base (FTBA/FTBD) et examen d’accréditation</a:t>
            </a:r>
            <a:endParaRPr lang="fr-CH" sz="1000" b="1" dirty="0">
              <a:solidFill>
                <a:schemeClr val="tx1"/>
              </a:solidFill>
            </a:endParaRPr>
          </a:p>
        </p:txBody>
      </p:sp>
      <p:sp>
        <p:nvSpPr>
          <p:cNvPr id="5" name="Rechteck 4"/>
          <p:cNvSpPr/>
          <p:nvPr/>
        </p:nvSpPr>
        <p:spPr>
          <a:xfrm>
            <a:off x="102040" y="5899140"/>
            <a:ext cx="8928992" cy="21602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CH" sz="1000" b="1" dirty="0" smtClean="0">
                <a:solidFill>
                  <a:schemeClr val="bg1"/>
                </a:solidFill>
              </a:rPr>
              <a:t>Embauche</a:t>
            </a:r>
            <a:endParaRPr lang="fr-CH" sz="1000" b="1" dirty="0">
              <a:solidFill>
                <a:schemeClr val="bg1"/>
              </a:solidFill>
            </a:endParaRPr>
          </a:p>
        </p:txBody>
      </p:sp>
      <p:sp>
        <p:nvSpPr>
          <p:cNvPr id="7" name="Rechteck 6"/>
          <p:cNvSpPr/>
          <p:nvPr/>
        </p:nvSpPr>
        <p:spPr>
          <a:xfrm>
            <a:off x="102040" y="6155266"/>
            <a:ext cx="8928992" cy="495113"/>
          </a:xfrm>
          <a:prstGeom prst="rect">
            <a:avLst/>
          </a:prstGeom>
          <a:noFill/>
          <a:ln w="38100">
            <a:solidFill>
              <a:srgbClr val="F8442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CH" dirty="0">
              <a:solidFill>
                <a:schemeClr val="tx1"/>
              </a:solidFill>
            </a:endParaRPr>
          </a:p>
        </p:txBody>
      </p:sp>
      <p:sp>
        <p:nvSpPr>
          <p:cNvPr id="8" name="Textfeld 33"/>
          <p:cNvSpPr txBox="1">
            <a:spLocks noChangeArrowheads="1"/>
          </p:cNvSpPr>
          <p:nvPr/>
        </p:nvSpPr>
        <p:spPr bwMode="auto">
          <a:xfrm>
            <a:off x="6767846" y="6407197"/>
            <a:ext cx="221086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CH" sz="1200" b="1" dirty="0" smtClean="0"/>
              <a:t>Compétences du concordat</a:t>
            </a:r>
            <a:endParaRPr lang="fr-CH" sz="1200" b="1" dirty="0"/>
          </a:p>
        </p:txBody>
      </p:sp>
      <p:sp>
        <p:nvSpPr>
          <p:cNvPr id="12" name="Rechteck 11"/>
          <p:cNvSpPr/>
          <p:nvPr/>
        </p:nvSpPr>
        <p:spPr>
          <a:xfrm>
            <a:off x="107057" y="595008"/>
            <a:ext cx="8929439" cy="5248377"/>
          </a:xfrm>
          <a:prstGeom prst="rect">
            <a:avLst/>
          </a:prstGeom>
          <a:noFill/>
          <a:ln w="381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CH" dirty="0"/>
          </a:p>
        </p:txBody>
      </p:sp>
      <p:sp>
        <p:nvSpPr>
          <p:cNvPr id="13" name="Textfeld 31"/>
          <p:cNvSpPr txBox="1">
            <a:spLocks noChangeArrowheads="1"/>
          </p:cNvSpPr>
          <p:nvPr/>
        </p:nvSpPr>
        <p:spPr bwMode="auto">
          <a:xfrm>
            <a:off x="6626475" y="5569786"/>
            <a:ext cx="194421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de-CH" sz="1200" b="1" dirty="0" smtClean="0"/>
              <a:t>Firmenzuständigkeit</a:t>
            </a:r>
            <a:endParaRPr lang="de-CH" sz="1200" b="1" dirty="0"/>
          </a:p>
        </p:txBody>
      </p:sp>
      <p:cxnSp>
        <p:nvCxnSpPr>
          <p:cNvPr id="23" name="Connecteur droit 33"/>
          <p:cNvCxnSpPr/>
          <p:nvPr/>
        </p:nvCxnSpPr>
        <p:spPr>
          <a:xfrm>
            <a:off x="5905471" y="1009699"/>
            <a:ext cx="10411" cy="2537215"/>
          </a:xfrm>
          <a:prstGeom prst="line">
            <a:avLst/>
          </a:prstGeom>
          <a:ln w="381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feld 1"/>
          <p:cNvSpPr txBox="1">
            <a:spLocks noChangeArrowheads="1"/>
          </p:cNvSpPr>
          <p:nvPr/>
        </p:nvSpPr>
        <p:spPr bwMode="auto">
          <a:xfrm>
            <a:off x="1133206" y="980728"/>
            <a:ext cx="846506" cy="46166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CH" sz="800" b="1" dirty="0" smtClean="0"/>
              <a:t>Services d’assistance de sécurité</a:t>
            </a:r>
            <a:endParaRPr lang="fr-CH" sz="800" b="1" dirty="0"/>
          </a:p>
        </p:txBody>
      </p:sp>
      <p:sp>
        <p:nvSpPr>
          <p:cNvPr id="27" name="Textfeld 26"/>
          <p:cNvSpPr txBox="1">
            <a:spLocks noChangeArrowheads="1"/>
          </p:cNvSpPr>
          <p:nvPr/>
        </p:nvSpPr>
        <p:spPr bwMode="auto">
          <a:xfrm>
            <a:off x="2099712" y="980728"/>
            <a:ext cx="1752208" cy="33855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CH" sz="800" b="1" dirty="0" smtClean="0"/>
              <a:t>3</a:t>
            </a:r>
            <a:r>
              <a:rPr lang="fr-CH" sz="800" b="1" baseline="30000" dirty="0" smtClean="0"/>
              <a:t>e</a:t>
            </a:r>
            <a:r>
              <a:rPr lang="de-CH" sz="800" b="1" dirty="0" smtClean="0"/>
              <a:t> </a:t>
            </a:r>
            <a:r>
              <a:rPr lang="fr-CH" sz="800" b="1" dirty="0" smtClean="0"/>
              <a:t>niveau / module spécialisé </a:t>
            </a:r>
            <a:r>
              <a:rPr lang="de-CH" sz="800" b="1" dirty="0" smtClean="0"/>
              <a:t>1 :  </a:t>
            </a:r>
            <a:br>
              <a:rPr lang="de-CH" sz="800" b="1" dirty="0" smtClean="0"/>
            </a:br>
            <a:r>
              <a:rPr lang="fr-CH" sz="800" b="1" dirty="0" smtClean="0"/>
              <a:t>services qualifiés au public</a:t>
            </a:r>
            <a:endParaRPr lang="fr-CH" sz="800" b="1" dirty="0"/>
          </a:p>
        </p:txBody>
      </p:sp>
      <p:sp>
        <p:nvSpPr>
          <p:cNvPr id="28" name="Textfeld 32"/>
          <p:cNvSpPr txBox="1">
            <a:spLocks noChangeArrowheads="1"/>
          </p:cNvSpPr>
          <p:nvPr/>
        </p:nvSpPr>
        <p:spPr bwMode="auto">
          <a:xfrm>
            <a:off x="3960459" y="980728"/>
            <a:ext cx="1898160" cy="33855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CH" sz="800" b="1" dirty="0"/>
              <a:t>3</a:t>
            </a:r>
            <a:r>
              <a:rPr lang="fr-CH" sz="800" b="1" baseline="30000" dirty="0"/>
              <a:t>e</a:t>
            </a:r>
            <a:r>
              <a:rPr lang="de-CH" sz="800" b="1" dirty="0"/>
              <a:t> </a:t>
            </a:r>
            <a:r>
              <a:rPr lang="fr-CH" sz="800" b="1" dirty="0"/>
              <a:t>niveau / module spécialisé </a:t>
            </a:r>
            <a:r>
              <a:rPr lang="de-CH" sz="800" b="1" dirty="0" smtClean="0"/>
              <a:t>2 : </a:t>
            </a:r>
          </a:p>
          <a:p>
            <a:pPr algn="ctr"/>
            <a:r>
              <a:rPr lang="fr-CH" sz="800" b="1" dirty="0" smtClean="0"/>
              <a:t>services de surveillance qualifiés</a:t>
            </a:r>
            <a:endParaRPr lang="fr-CH" sz="800" b="1" dirty="0"/>
          </a:p>
        </p:txBody>
      </p:sp>
      <p:sp>
        <p:nvSpPr>
          <p:cNvPr id="35" name="Textfeld 32"/>
          <p:cNvSpPr txBox="1">
            <a:spLocks noChangeArrowheads="1"/>
          </p:cNvSpPr>
          <p:nvPr/>
        </p:nvSpPr>
        <p:spPr bwMode="auto">
          <a:xfrm>
            <a:off x="5940152" y="983164"/>
            <a:ext cx="1944216" cy="33855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CH" sz="800" b="1" dirty="0"/>
              <a:t>3</a:t>
            </a:r>
            <a:r>
              <a:rPr lang="fr-CH" sz="800" b="1" baseline="30000" dirty="0"/>
              <a:t>e</a:t>
            </a:r>
            <a:r>
              <a:rPr lang="de-CH" sz="800" b="1" dirty="0"/>
              <a:t> </a:t>
            </a:r>
            <a:r>
              <a:rPr lang="fr-CH" sz="800" b="1" dirty="0"/>
              <a:t>niveau / module spécialisé </a:t>
            </a:r>
            <a:r>
              <a:rPr lang="de-CH" sz="800" b="1" dirty="0" smtClean="0"/>
              <a:t>3 :</a:t>
            </a:r>
          </a:p>
          <a:p>
            <a:pPr algn="ctr"/>
            <a:r>
              <a:rPr lang="fr-CH" sz="800" b="1" dirty="0" smtClean="0"/>
              <a:t>services de protection qualifiés</a:t>
            </a:r>
            <a:endParaRPr lang="fr-CH" sz="800" b="1" dirty="0"/>
          </a:p>
        </p:txBody>
      </p:sp>
      <p:sp>
        <p:nvSpPr>
          <p:cNvPr id="39" name="Textfeld 38"/>
          <p:cNvSpPr txBox="1"/>
          <p:nvPr/>
        </p:nvSpPr>
        <p:spPr>
          <a:xfrm>
            <a:off x="107504" y="55900"/>
            <a:ext cx="89289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36625"/>
            <a:r>
              <a:rPr lang="de-CH" sz="1600" b="1" dirty="0" smtClean="0"/>
              <a:t>           </a:t>
            </a:r>
            <a:r>
              <a:rPr lang="fr-CH" sz="1200" b="1" dirty="0" smtClean="0"/>
              <a:t>Formation et formation continue CPSP : modèle à 4 niveaux </a:t>
            </a:r>
          </a:p>
          <a:p>
            <a:pPr algn="r">
              <a:tabLst>
                <a:tab pos="5019675" algn="l"/>
              </a:tabLst>
            </a:pPr>
            <a:r>
              <a:rPr lang="de-CH" sz="1600" b="1" dirty="0" smtClean="0">
                <a:solidFill>
                  <a:srgbClr val="FF0000"/>
                </a:solidFill>
              </a:rPr>
              <a:t>30 </a:t>
            </a:r>
            <a:r>
              <a:rPr lang="fr-CH" sz="1600" b="1" dirty="0" smtClean="0">
                <a:solidFill>
                  <a:srgbClr val="FF0000"/>
                </a:solidFill>
              </a:rPr>
              <a:t>juin</a:t>
            </a:r>
            <a:r>
              <a:rPr lang="de-CH" sz="1600" b="1" dirty="0" smtClean="0">
                <a:solidFill>
                  <a:srgbClr val="FF0000"/>
                </a:solidFill>
              </a:rPr>
              <a:t> 2016</a:t>
            </a:r>
            <a:endParaRPr lang="de-CH" sz="1600" b="1" dirty="0">
              <a:solidFill>
                <a:srgbClr val="FF0000"/>
              </a:solidFill>
            </a:endParaRPr>
          </a:p>
        </p:txBody>
      </p:sp>
      <p:sp>
        <p:nvSpPr>
          <p:cNvPr id="40" name="Rechteck 39"/>
          <p:cNvSpPr/>
          <p:nvPr/>
        </p:nvSpPr>
        <p:spPr>
          <a:xfrm>
            <a:off x="2097574" y="1760209"/>
            <a:ext cx="147541" cy="1800000"/>
          </a:xfrm>
          <a:prstGeom prst="rect">
            <a:avLst/>
          </a:prstGeom>
          <a:solidFill>
            <a:schemeClr val="bg2">
              <a:lumMod val="90000"/>
            </a:schemeClr>
          </a:solidFill>
          <a:ln w="12700">
            <a:solidFill>
              <a:schemeClr val="accent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r>
              <a:rPr lang="fr-CH" sz="800" dirty="0" smtClean="0">
                <a:solidFill>
                  <a:schemeClr val="tx1"/>
                </a:solidFill>
              </a:rPr>
              <a:t>Services d’évacuation</a:t>
            </a:r>
            <a:endParaRPr lang="fr-CH" sz="800" dirty="0">
              <a:solidFill>
                <a:schemeClr val="tx1"/>
              </a:solidFill>
            </a:endParaRPr>
          </a:p>
        </p:txBody>
      </p:sp>
      <p:sp>
        <p:nvSpPr>
          <p:cNvPr id="41" name="Rechteck 40"/>
          <p:cNvSpPr/>
          <p:nvPr/>
        </p:nvSpPr>
        <p:spPr>
          <a:xfrm>
            <a:off x="2931254" y="1766492"/>
            <a:ext cx="126776" cy="1800000"/>
          </a:xfrm>
          <a:prstGeom prst="rect">
            <a:avLst/>
          </a:prstGeom>
          <a:solidFill>
            <a:schemeClr val="bg2">
              <a:lumMod val="90000"/>
            </a:schemeClr>
          </a:solidFill>
          <a:ln w="12700">
            <a:solidFill>
              <a:schemeClr val="accent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r>
              <a:rPr lang="fr-CH" sz="800" dirty="0" smtClean="0">
                <a:solidFill>
                  <a:schemeClr val="tx1"/>
                </a:solidFill>
              </a:rPr>
              <a:t>Services de centre de contrôle et services centraux</a:t>
            </a:r>
            <a:endParaRPr lang="fr-CH" sz="800" dirty="0">
              <a:solidFill>
                <a:schemeClr val="tx1"/>
              </a:solidFill>
            </a:endParaRPr>
          </a:p>
        </p:txBody>
      </p:sp>
      <p:sp>
        <p:nvSpPr>
          <p:cNvPr id="42" name="Rechteck 41"/>
          <p:cNvSpPr/>
          <p:nvPr/>
        </p:nvSpPr>
        <p:spPr>
          <a:xfrm>
            <a:off x="3095154" y="1774253"/>
            <a:ext cx="144016" cy="1800000"/>
          </a:xfrm>
          <a:prstGeom prst="rect">
            <a:avLst/>
          </a:prstGeom>
          <a:solidFill>
            <a:schemeClr val="bg2">
              <a:lumMod val="90000"/>
            </a:schemeClr>
          </a:solidFill>
          <a:ln w="12700">
            <a:solidFill>
              <a:schemeClr val="accent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r>
              <a:rPr lang="fr-CH" sz="800" dirty="0" smtClean="0">
                <a:solidFill>
                  <a:schemeClr val="tx1"/>
                </a:solidFill>
              </a:rPr>
              <a:t>Services de surveillance</a:t>
            </a:r>
            <a:endParaRPr lang="fr-CH" sz="800" dirty="0">
              <a:solidFill>
                <a:schemeClr val="tx1"/>
              </a:solidFill>
            </a:endParaRPr>
          </a:p>
        </p:txBody>
      </p:sp>
      <p:sp>
        <p:nvSpPr>
          <p:cNvPr id="43" name="Rechteck 42"/>
          <p:cNvSpPr/>
          <p:nvPr/>
        </p:nvSpPr>
        <p:spPr>
          <a:xfrm>
            <a:off x="2300226" y="1760209"/>
            <a:ext cx="230251" cy="1800000"/>
          </a:xfrm>
          <a:prstGeom prst="rect">
            <a:avLst/>
          </a:prstGeom>
          <a:solidFill>
            <a:schemeClr val="bg2">
              <a:lumMod val="90000"/>
            </a:schemeClr>
          </a:solidFill>
          <a:ln w="12700">
            <a:solidFill>
              <a:schemeClr val="accent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r>
              <a:rPr lang="fr-CH" sz="800" dirty="0" smtClean="0">
                <a:solidFill>
                  <a:schemeClr val="tx1"/>
                </a:solidFill>
              </a:rPr>
              <a:t>Services qualifiés de surveillance et de signalement de chantier  </a:t>
            </a:r>
            <a:endParaRPr lang="fr-CH" sz="800" dirty="0">
              <a:solidFill>
                <a:schemeClr val="tx1"/>
              </a:solidFill>
            </a:endParaRPr>
          </a:p>
        </p:txBody>
      </p:sp>
      <p:sp>
        <p:nvSpPr>
          <p:cNvPr id="44" name="Rechteck 43"/>
          <p:cNvSpPr/>
          <p:nvPr/>
        </p:nvSpPr>
        <p:spPr>
          <a:xfrm>
            <a:off x="3442373" y="1773016"/>
            <a:ext cx="189377" cy="1800000"/>
          </a:xfrm>
          <a:prstGeom prst="rect">
            <a:avLst/>
          </a:prstGeom>
          <a:solidFill>
            <a:schemeClr val="bg2">
              <a:lumMod val="90000"/>
            </a:schemeClr>
          </a:solidFill>
          <a:ln w="12700">
            <a:solidFill>
              <a:schemeClr val="accent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r>
              <a:rPr lang="fr-CH" sz="800" dirty="0" smtClean="0">
                <a:solidFill>
                  <a:schemeClr val="tx1"/>
                </a:solidFill>
              </a:rPr>
              <a:t>Services de huissiers</a:t>
            </a:r>
            <a:endParaRPr lang="fr-CH" sz="800" dirty="0">
              <a:solidFill>
                <a:schemeClr val="tx1"/>
              </a:solidFill>
            </a:endParaRPr>
          </a:p>
        </p:txBody>
      </p:sp>
      <p:sp>
        <p:nvSpPr>
          <p:cNvPr id="45" name="Rechteck 44"/>
          <p:cNvSpPr/>
          <p:nvPr/>
        </p:nvSpPr>
        <p:spPr>
          <a:xfrm>
            <a:off x="2572847" y="1761633"/>
            <a:ext cx="150343" cy="1800000"/>
          </a:xfrm>
          <a:prstGeom prst="rect">
            <a:avLst/>
          </a:prstGeom>
          <a:solidFill>
            <a:schemeClr val="bg2">
              <a:lumMod val="90000"/>
            </a:schemeClr>
          </a:solidFill>
          <a:ln w="12700">
            <a:solidFill>
              <a:schemeClr val="accent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r>
              <a:rPr lang="fr-CH" sz="800" dirty="0" smtClean="0">
                <a:solidFill>
                  <a:schemeClr val="tx1"/>
                </a:solidFill>
              </a:rPr>
              <a:t>Services d’accueil</a:t>
            </a:r>
            <a:endParaRPr lang="de-CH" sz="800" dirty="0">
              <a:solidFill>
                <a:schemeClr val="tx1"/>
              </a:solidFill>
            </a:endParaRPr>
          </a:p>
        </p:txBody>
      </p:sp>
      <p:sp>
        <p:nvSpPr>
          <p:cNvPr id="46" name="Rechteck 45"/>
          <p:cNvSpPr/>
          <p:nvPr/>
        </p:nvSpPr>
        <p:spPr>
          <a:xfrm>
            <a:off x="3954302" y="1763220"/>
            <a:ext cx="126683" cy="1800000"/>
          </a:xfrm>
          <a:prstGeom prst="rect">
            <a:avLst/>
          </a:prstGeom>
          <a:solidFill>
            <a:schemeClr val="bg2">
              <a:lumMod val="75000"/>
            </a:schemeClr>
          </a:solidFill>
          <a:ln w="12700">
            <a:solidFill>
              <a:schemeClr val="accent4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r>
              <a:rPr lang="fr-CH" sz="800" dirty="0" smtClean="0">
                <a:solidFill>
                  <a:schemeClr val="tx1"/>
                </a:solidFill>
              </a:rPr>
              <a:t>Services de contrôle TP</a:t>
            </a:r>
            <a:endParaRPr lang="fr-CH" sz="800" dirty="0">
              <a:solidFill>
                <a:schemeClr val="tx1"/>
              </a:solidFill>
            </a:endParaRPr>
          </a:p>
        </p:txBody>
      </p:sp>
      <p:sp>
        <p:nvSpPr>
          <p:cNvPr id="47" name="Rechteck 46"/>
          <p:cNvSpPr/>
          <p:nvPr/>
        </p:nvSpPr>
        <p:spPr>
          <a:xfrm>
            <a:off x="2763190" y="1764833"/>
            <a:ext cx="134719" cy="1800000"/>
          </a:xfrm>
          <a:prstGeom prst="rect">
            <a:avLst/>
          </a:prstGeom>
          <a:solidFill>
            <a:schemeClr val="bg2">
              <a:lumMod val="90000"/>
            </a:schemeClr>
          </a:solidFill>
          <a:ln w="12700">
            <a:solidFill>
              <a:schemeClr val="accent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r>
              <a:rPr lang="fr-CH" sz="800" dirty="0" smtClean="0">
                <a:solidFill>
                  <a:schemeClr val="tx1"/>
                </a:solidFill>
              </a:rPr>
              <a:t>Accompagnement de sécurité</a:t>
            </a:r>
            <a:endParaRPr lang="fr-CH" sz="800" dirty="0">
              <a:solidFill>
                <a:schemeClr val="tx1"/>
              </a:solidFill>
            </a:endParaRPr>
          </a:p>
        </p:txBody>
      </p:sp>
      <p:sp>
        <p:nvSpPr>
          <p:cNvPr id="48" name="Rechteck 47"/>
          <p:cNvSpPr/>
          <p:nvPr/>
        </p:nvSpPr>
        <p:spPr>
          <a:xfrm>
            <a:off x="3272034" y="1766492"/>
            <a:ext cx="137483" cy="1800000"/>
          </a:xfrm>
          <a:prstGeom prst="rect">
            <a:avLst/>
          </a:prstGeom>
          <a:solidFill>
            <a:schemeClr val="bg2">
              <a:lumMod val="90000"/>
            </a:schemeClr>
          </a:solidFill>
          <a:ln w="12700">
            <a:solidFill>
              <a:schemeClr val="accent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r>
              <a:rPr lang="fr-CH" sz="800" dirty="0" smtClean="0">
                <a:solidFill>
                  <a:schemeClr val="tx1"/>
                </a:solidFill>
              </a:rPr>
              <a:t>Services de circulation</a:t>
            </a:r>
            <a:endParaRPr lang="fr-CH" sz="800" dirty="0">
              <a:solidFill>
                <a:schemeClr val="tx1"/>
              </a:solidFill>
            </a:endParaRPr>
          </a:p>
        </p:txBody>
      </p:sp>
      <p:sp>
        <p:nvSpPr>
          <p:cNvPr id="55" name="Rechteck 54"/>
          <p:cNvSpPr/>
          <p:nvPr/>
        </p:nvSpPr>
        <p:spPr>
          <a:xfrm>
            <a:off x="4776465" y="1754039"/>
            <a:ext cx="216024" cy="1800000"/>
          </a:xfrm>
          <a:prstGeom prst="rect">
            <a:avLst/>
          </a:prstGeom>
          <a:solidFill>
            <a:schemeClr val="bg2">
              <a:lumMod val="75000"/>
            </a:schemeClr>
          </a:solidFill>
          <a:ln w="12700">
            <a:solidFill>
              <a:schemeClr val="accent4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r>
              <a:rPr lang="fr-CH" sz="800" dirty="0" smtClean="0">
                <a:solidFill>
                  <a:schemeClr val="tx1"/>
                </a:solidFill>
              </a:rPr>
              <a:t>Services de ronde et de patrouille/conduite de chien</a:t>
            </a:r>
            <a:endParaRPr lang="fr-CH" sz="800" dirty="0">
              <a:solidFill>
                <a:schemeClr val="tx1"/>
              </a:solidFill>
            </a:endParaRPr>
          </a:p>
        </p:txBody>
      </p:sp>
      <p:sp>
        <p:nvSpPr>
          <p:cNvPr id="57" name="Rechteck 56"/>
          <p:cNvSpPr/>
          <p:nvPr/>
        </p:nvSpPr>
        <p:spPr>
          <a:xfrm>
            <a:off x="5216323" y="1743631"/>
            <a:ext cx="247282" cy="1797892"/>
          </a:xfrm>
          <a:prstGeom prst="rect">
            <a:avLst/>
          </a:prstGeom>
          <a:solidFill>
            <a:schemeClr val="bg2">
              <a:lumMod val="75000"/>
            </a:schemeClr>
          </a:solidFill>
          <a:ln w="12700"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r>
              <a:rPr lang="fr-CH" sz="800" dirty="0" smtClean="0">
                <a:solidFill>
                  <a:schemeClr val="tx1"/>
                </a:solidFill>
              </a:rPr>
              <a:t>Services d’intervention sans arme à feu</a:t>
            </a:r>
            <a:endParaRPr lang="fr-CH" sz="800" dirty="0">
              <a:solidFill>
                <a:schemeClr val="tx1"/>
              </a:solidFill>
            </a:endParaRPr>
          </a:p>
        </p:txBody>
      </p:sp>
      <p:sp>
        <p:nvSpPr>
          <p:cNvPr id="60" name="Rechteck 59"/>
          <p:cNvSpPr/>
          <p:nvPr/>
        </p:nvSpPr>
        <p:spPr>
          <a:xfrm>
            <a:off x="6397872" y="1767782"/>
            <a:ext cx="201966" cy="1800768"/>
          </a:xfrm>
          <a:prstGeom prst="rect">
            <a:avLst/>
          </a:prstGeom>
          <a:solidFill>
            <a:schemeClr val="bg2">
              <a:lumMod val="50000"/>
            </a:schemeClr>
          </a:solidFill>
          <a:ln w="12700"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r>
              <a:rPr lang="fr-CH" sz="700" dirty="0" smtClean="0">
                <a:solidFill>
                  <a:srgbClr val="FFFFFF"/>
                </a:solidFill>
              </a:rPr>
              <a:t>Services d’intervention avec arme à feu</a:t>
            </a:r>
            <a:endParaRPr lang="fr-CH" sz="700" dirty="0">
              <a:solidFill>
                <a:srgbClr val="FFFFFF"/>
              </a:solidFill>
            </a:endParaRPr>
          </a:p>
        </p:txBody>
      </p:sp>
      <p:sp>
        <p:nvSpPr>
          <p:cNvPr id="61" name="Rechteck 60"/>
          <p:cNvSpPr/>
          <p:nvPr/>
        </p:nvSpPr>
        <p:spPr>
          <a:xfrm>
            <a:off x="5478552" y="1752418"/>
            <a:ext cx="131112" cy="1798661"/>
          </a:xfrm>
          <a:prstGeom prst="rect">
            <a:avLst/>
          </a:prstGeom>
          <a:solidFill>
            <a:schemeClr val="bg2">
              <a:lumMod val="75000"/>
            </a:schemeClr>
          </a:solidFill>
          <a:ln w="12700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r>
              <a:rPr lang="fr-CH" sz="800" dirty="0" smtClean="0">
                <a:solidFill>
                  <a:schemeClr val="tx1"/>
                </a:solidFill>
              </a:rPr>
              <a:t>SO-1, défensif</a:t>
            </a:r>
            <a:endParaRPr lang="fr-CH" sz="800" dirty="0">
              <a:solidFill>
                <a:schemeClr val="tx1"/>
              </a:solidFill>
            </a:endParaRPr>
          </a:p>
        </p:txBody>
      </p:sp>
      <p:sp>
        <p:nvSpPr>
          <p:cNvPr id="62" name="Rechteck 61"/>
          <p:cNvSpPr/>
          <p:nvPr/>
        </p:nvSpPr>
        <p:spPr>
          <a:xfrm>
            <a:off x="5638950" y="1749798"/>
            <a:ext cx="231222" cy="1802333"/>
          </a:xfrm>
          <a:prstGeom prst="rect">
            <a:avLst/>
          </a:prstGeom>
          <a:solidFill>
            <a:schemeClr val="bg2">
              <a:lumMod val="75000"/>
            </a:schemeClr>
          </a:solidFill>
          <a:ln w="12700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r>
              <a:rPr lang="fr-CH" sz="800" dirty="0" smtClean="0">
                <a:solidFill>
                  <a:schemeClr val="tx1"/>
                </a:solidFill>
              </a:rPr>
              <a:t>Services de transport de valeurs  sans arme à feu</a:t>
            </a:r>
            <a:endParaRPr lang="fr-CH" sz="800" dirty="0">
              <a:solidFill>
                <a:schemeClr val="tx1"/>
              </a:solidFill>
            </a:endParaRPr>
          </a:p>
        </p:txBody>
      </p:sp>
      <p:sp>
        <p:nvSpPr>
          <p:cNvPr id="63" name="Rechteck 62"/>
          <p:cNvSpPr/>
          <p:nvPr/>
        </p:nvSpPr>
        <p:spPr>
          <a:xfrm>
            <a:off x="5023666" y="1760058"/>
            <a:ext cx="143623" cy="1800000"/>
          </a:xfrm>
          <a:prstGeom prst="rect">
            <a:avLst/>
          </a:prstGeom>
          <a:solidFill>
            <a:schemeClr val="bg2">
              <a:lumMod val="75000"/>
            </a:schemeClr>
          </a:solidFill>
          <a:ln w="12700">
            <a:solidFill>
              <a:schemeClr val="accent4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r>
              <a:rPr lang="fr-CH" sz="800" dirty="0" smtClean="0">
                <a:solidFill>
                  <a:schemeClr val="tx1"/>
                </a:solidFill>
              </a:rPr>
              <a:t>Services de loge et de gardiennage</a:t>
            </a:r>
            <a:endParaRPr lang="fr-CH" sz="800" dirty="0">
              <a:solidFill>
                <a:schemeClr val="tx1"/>
              </a:solidFill>
            </a:endParaRPr>
          </a:p>
        </p:txBody>
      </p:sp>
      <p:sp>
        <p:nvSpPr>
          <p:cNvPr id="64" name="Rechteck 63"/>
          <p:cNvSpPr/>
          <p:nvPr/>
        </p:nvSpPr>
        <p:spPr>
          <a:xfrm>
            <a:off x="5958630" y="1754039"/>
            <a:ext cx="158811" cy="1800000"/>
          </a:xfrm>
          <a:prstGeom prst="rect">
            <a:avLst/>
          </a:prstGeom>
          <a:solidFill>
            <a:schemeClr val="bg2">
              <a:lumMod val="50000"/>
            </a:schemeClr>
          </a:solidFill>
          <a:ln w="12700"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r>
              <a:rPr lang="fr-CH" sz="800" dirty="0" smtClean="0">
                <a:solidFill>
                  <a:srgbClr val="FFFFFF"/>
                </a:solidFill>
              </a:rPr>
              <a:t>Patrouilles dans l’espace public </a:t>
            </a:r>
            <a:endParaRPr lang="fr-CH" sz="800" dirty="0">
              <a:solidFill>
                <a:srgbClr val="FFFFFF"/>
              </a:solidFill>
            </a:endParaRPr>
          </a:p>
        </p:txBody>
      </p:sp>
      <p:sp>
        <p:nvSpPr>
          <p:cNvPr id="74" name="Textfeld 73"/>
          <p:cNvSpPr txBox="1"/>
          <p:nvPr/>
        </p:nvSpPr>
        <p:spPr>
          <a:xfrm>
            <a:off x="1187624" y="1556792"/>
            <a:ext cx="875683" cy="1862048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fr-CH" sz="700" dirty="0" smtClean="0"/>
              <a:t>Surveillance du public</a:t>
            </a:r>
          </a:p>
          <a:p>
            <a:endParaRPr lang="de-CH" sz="700" dirty="0" smtClean="0"/>
          </a:p>
          <a:p>
            <a:r>
              <a:rPr lang="fr-CH" sz="700" dirty="0" smtClean="0"/>
              <a:t>Simples contrôles  accès/entrée</a:t>
            </a:r>
          </a:p>
          <a:p>
            <a:endParaRPr lang="de-CH" sz="700" dirty="0" smtClean="0"/>
          </a:p>
          <a:p>
            <a:r>
              <a:rPr lang="fr-CH" sz="700" dirty="0" smtClean="0"/>
              <a:t>Services d’assistance de sécurité</a:t>
            </a:r>
          </a:p>
          <a:p>
            <a:endParaRPr lang="de-CH" sz="700" dirty="0"/>
          </a:p>
          <a:p>
            <a:r>
              <a:rPr lang="fr-CH" sz="700" dirty="0" smtClean="0"/>
              <a:t>Simples services de surveillance et de signalement de chantier</a:t>
            </a:r>
          </a:p>
          <a:p>
            <a:endParaRPr lang="de-CH" sz="1000" dirty="0"/>
          </a:p>
        </p:txBody>
      </p:sp>
      <p:sp>
        <p:nvSpPr>
          <p:cNvPr id="75" name="Rechteck 74"/>
          <p:cNvSpPr/>
          <p:nvPr/>
        </p:nvSpPr>
        <p:spPr>
          <a:xfrm>
            <a:off x="211580" y="655360"/>
            <a:ext cx="8674432" cy="25336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900" b="1" dirty="0" smtClean="0">
                <a:solidFill>
                  <a:schemeClr val="tx1"/>
                </a:solidFill>
              </a:rPr>
              <a:t>4</a:t>
            </a:r>
            <a:r>
              <a:rPr lang="fr-CH" sz="900" b="1" baseline="30000" dirty="0" smtClean="0">
                <a:solidFill>
                  <a:schemeClr val="tx1"/>
                </a:solidFill>
              </a:rPr>
              <a:t>e</a:t>
            </a:r>
            <a:r>
              <a:rPr lang="fr-CH" sz="900" b="1" dirty="0" smtClean="0">
                <a:solidFill>
                  <a:schemeClr val="tx1"/>
                </a:solidFill>
              </a:rPr>
              <a:t> </a:t>
            </a:r>
            <a:r>
              <a:rPr lang="fr-CH" sz="900" b="1" dirty="0">
                <a:solidFill>
                  <a:schemeClr val="tx1"/>
                </a:solidFill>
              </a:rPr>
              <a:t>niveau </a:t>
            </a:r>
            <a:r>
              <a:rPr lang="de-CH" sz="900" b="1" dirty="0" smtClean="0">
                <a:solidFill>
                  <a:schemeClr val="tx1"/>
                </a:solidFill>
              </a:rPr>
              <a:t>: </a:t>
            </a:r>
            <a:r>
              <a:rPr lang="fr-CH" sz="900" b="1" dirty="0" smtClean="0">
                <a:solidFill>
                  <a:schemeClr val="tx1"/>
                </a:solidFill>
              </a:rPr>
              <a:t>formation continue centrée sur l’intervention</a:t>
            </a:r>
            <a:endParaRPr lang="fr-CH" sz="900" b="1" dirty="0">
              <a:solidFill>
                <a:schemeClr val="tx1"/>
              </a:solidFill>
            </a:endParaRPr>
          </a:p>
        </p:txBody>
      </p:sp>
      <p:sp>
        <p:nvSpPr>
          <p:cNvPr id="77" name="Rechteck 76"/>
          <p:cNvSpPr/>
          <p:nvPr/>
        </p:nvSpPr>
        <p:spPr>
          <a:xfrm>
            <a:off x="6181855" y="1758746"/>
            <a:ext cx="168653" cy="1800000"/>
          </a:xfrm>
          <a:prstGeom prst="rect">
            <a:avLst/>
          </a:prstGeom>
          <a:solidFill>
            <a:schemeClr val="bg2">
              <a:lumMod val="50000"/>
            </a:schemeClr>
          </a:solidFill>
          <a:ln w="12700"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r>
              <a:rPr lang="fr-CH" sz="800" dirty="0" smtClean="0">
                <a:solidFill>
                  <a:srgbClr val="FFFFFF"/>
                </a:solidFill>
              </a:rPr>
              <a:t>Transports sécurisés de personnes </a:t>
            </a:r>
            <a:endParaRPr lang="fr-CH" sz="800" dirty="0">
              <a:solidFill>
                <a:srgbClr val="FFFFFF"/>
              </a:solidFill>
            </a:endParaRPr>
          </a:p>
        </p:txBody>
      </p:sp>
      <p:sp>
        <p:nvSpPr>
          <p:cNvPr id="52" name="Rechteck 51"/>
          <p:cNvSpPr/>
          <p:nvPr/>
        </p:nvSpPr>
        <p:spPr>
          <a:xfrm>
            <a:off x="4524054" y="1741092"/>
            <a:ext cx="201421" cy="1800000"/>
          </a:xfrm>
          <a:prstGeom prst="rect">
            <a:avLst/>
          </a:prstGeom>
          <a:solidFill>
            <a:schemeClr val="bg2">
              <a:lumMod val="75000"/>
            </a:schemeClr>
          </a:solidFill>
          <a:ln w="12700">
            <a:solidFill>
              <a:schemeClr val="accent4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r>
              <a:rPr lang="fr-CH" sz="800" dirty="0" smtClean="0">
                <a:solidFill>
                  <a:schemeClr val="tx1"/>
                </a:solidFill>
              </a:rPr>
              <a:t>Gardiennage/permanence/conduite de chien</a:t>
            </a:r>
            <a:endParaRPr lang="fr-CH" sz="800" dirty="0">
              <a:solidFill>
                <a:schemeClr val="tx1"/>
              </a:solidFill>
            </a:endParaRPr>
          </a:p>
        </p:txBody>
      </p:sp>
      <p:sp>
        <p:nvSpPr>
          <p:cNvPr id="59" name="Rechteck 58"/>
          <p:cNvSpPr/>
          <p:nvPr/>
        </p:nvSpPr>
        <p:spPr>
          <a:xfrm>
            <a:off x="4147168" y="1766740"/>
            <a:ext cx="152025" cy="1800000"/>
          </a:xfrm>
          <a:prstGeom prst="rect">
            <a:avLst/>
          </a:prstGeom>
          <a:solidFill>
            <a:schemeClr val="bg2">
              <a:lumMod val="75000"/>
            </a:schemeClr>
          </a:solidFill>
          <a:ln w="12700">
            <a:solidFill>
              <a:schemeClr val="accent4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r>
              <a:rPr lang="fr-CH" sz="800" dirty="0" smtClean="0">
                <a:solidFill>
                  <a:schemeClr val="tx1"/>
                </a:solidFill>
              </a:rPr>
              <a:t>Contrôle véhicules en stationnement</a:t>
            </a:r>
            <a:endParaRPr lang="fr-CH" sz="800" dirty="0">
              <a:solidFill>
                <a:schemeClr val="tx1"/>
              </a:solidFill>
            </a:endParaRPr>
          </a:p>
        </p:txBody>
      </p:sp>
      <p:sp>
        <p:nvSpPr>
          <p:cNvPr id="67" name="Rechteck 66"/>
          <p:cNvSpPr/>
          <p:nvPr/>
        </p:nvSpPr>
        <p:spPr>
          <a:xfrm>
            <a:off x="4355976" y="1754039"/>
            <a:ext cx="115317" cy="1800000"/>
          </a:xfrm>
          <a:prstGeom prst="rect">
            <a:avLst/>
          </a:prstGeom>
          <a:solidFill>
            <a:schemeClr val="bg2">
              <a:lumMod val="75000"/>
            </a:schemeClr>
          </a:solidFill>
          <a:ln w="12700">
            <a:solidFill>
              <a:schemeClr val="accent4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r>
              <a:rPr lang="fr-CH" sz="800" dirty="0" smtClean="0">
                <a:solidFill>
                  <a:schemeClr val="tx1"/>
                </a:solidFill>
              </a:rPr>
              <a:t>Surveillance </a:t>
            </a:r>
            <a:r>
              <a:rPr lang="fr-CH" sz="800" dirty="0" err="1" smtClean="0">
                <a:solidFill>
                  <a:schemeClr val="tx1"/>
                </a:solidFill>
              </a:rPr>
              <a:t>qual</a:t>
            </a:r>
            <a:r>
              <a:rPr lang="fr-CH" sz="800" dirty="0" smtClean="0">
                <a:solidFill>
                  <a:schemeClr val="tx1"/>
                </a:solidFill>
              </a:rPr>
              <a:t>. </a:t>
            </a:r>
            <a:r>
              <a:rPr lang="fr-CH" sz="800" dirty="0" err="1" smtClean="0">
                <a:solidFill>
                  <a:schemeClr val="tx1"/>
                </a:solidFill>
              </a:rPr>
              <a:t>établiss</a:t>
            </a:r>
            <a:r>
              <a:rPr lang="fr-CH" sz="800" dirty="0" smtClean="0">
                <a:solidFill>
                  <a:schemeClr val="tx1"/>
                </a:solidFill>
              </a:rPr>
              <a:t>. publics</a:t>
            </a:r>
            <a:endParaRPr lang="fr-CH" sz="800" dirty="0">
              <a:solidFill>
                <a:schemeClr val="tx1"/>
              </a:solidFill>
            </a:endParaRPr>
          </a:p>
        </p:txBody>
      </p:sp>
      <p:sp>
        <p:nvSpPr>
          <p:cNvPr id="76" name="Rechteck 75"/>
          <p:cNvSpPr/>
          <p:nvPr/>
        </p:nvSpPr>
        <p:spPr>
          <a:xfrm>
            <a:off x="7668344" y="1747690"/>
            <a:ext cx="204930" cy="1800767"/>
          </a:xfrm>
          <a:prstGeom prst="rect">
            <a:avLst/>
          </a:prstGeom>
          <a:solidFill>
            <a:schemeClr val="bg2">
              <a:lumMod val="50000"/>
            </a:schemeClr>
          </a:solidFill>
          <a:ln w="12700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r>
              <a:rPr lang="fr-CH" sz="800" dirty="0">
                <a:solidFill>
                  <a:schemeClr val="tx1"/>
                </a:solidFill>
              </a:rPr>
              <a:t>Services de transport de valeurs  </a:t>
            </a:r>
            <a:r>
              <a:rPr lang="fr-CH" sz="800" dirty="0" smtClean="0">
                <a:solidFill>
                  <a:schemeClr val="tx1"/>
                </a:solidFill>
              </a:rPr>
              <a:t>avec arme </a:t>
            </a:r>
            <a:r>
              <a:rPr lang="fr-CH" sz="800" dirty="0">
                <a:solidFill>
                  <a:schemeClr val="tx1"/>
                </a:solidFill>
              </a:rPr>
              <a:t>à feu</a:t>
            </a:r>
          </a:p>
        </p:txBody>
      </p:sp>
      <p:cxnSp>
        <p:nvCxnSpPr>
          <p:cNvPr id="80" name="Connecteur droit 33"/>
          <p:cNvCxnSpPr/>
          <p:nvPr/>
        </p:nvCxnSpPr>
        <p:spPr>
          <a:xfrm flipH="1">
            <a:off x="1133206" y="1021962"/>
            <a:ext cx="25843" cy="2487129"/>
          </a:xfrm>
          <a:prstGeom prst="line">
            <a:avLst/>
          </a:prstGeom>
          <a:ln w="381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Connecteur droit 33"/>
          <p:cNvCxnSpPr/>
          <p:nvPr/>
        </p:nvCxnSpPr>
        <p:spPr>
          <a:xfrm>
            <a:off x="7929463" y="1007957"/>
            <a:ext cx="0" cy="2470485"/>
          </a:xfrm>
          <a:prstGeom prst="line">
            <a:avLst/>
          </a:prstGeom>
          <a:ln w="381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8" name="Grafik 67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501" y="27524"/>
            <a:ext cx="2050740" cy="557396"/>
          </a:xfrm>
          <a:prstGeom prst="rect">
            <a:avLst/>
          </a:prstGeom>
        </p:spPr>
      </p:pic>
      <p:sp>
        <p:nvSpPr>
          <p:cNvPr id="53" name="Textfeld 1"/>
          <p:cNvSpPr txBox="1">
            <a:spLocks noChangeArrowheads="1"/>
          </p:cNvSpPr>
          <p:nvPr/>
        </p:nvSpPr>
        <p:spPr bwMode="auto">
          <a:xfrm>
            <a:off x="199612" y="980728"/>
            <a:ext cx="916004" cy="46166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CH" sz="800" b="1" dirty="0" smtClean="0"/>
              <a:t>Services de surveillance de magasin </a:t>
            </a:r>
            <a:endParaRPr lang="fr-CH" sz="800" b="1" dirty="0"/>
          </a:p>
        </p:txBody>
      </p:sp>
      <p:sp>
        <p:nvSpPr>
          <p:cNvPr id="73" name="Rechteck 72"/>
          <p:cNvSpPr/>
          <p:nvPr/>
        </p:nvSpPr>
        <p:spPr>
          <a:xfrm>
            <a:off x="6696735" y="1762303"/>
            <a:ext cx="158400" cy="1798659"/>
          </a:xfrm>
          <a:prstGeom prst="rect">
            <a:avLst/>
          </a:prstGeom>
          <a:solidFill>
            <a:schemeClr val="bg2">
              <a:lumMod val="50000"/>
            </a:schemeClr>
          </a:solidFill>
          <a:ln w="12700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r>
              <a:rPr lang="de-CH" sz="800" dirty="0" smtClean="0">
                <a:solidFill>
                  <a:srgbClr val="FFFFFF"/>
                </a:solidFill>
              </a:rPr>
              <a:t>SO-2</a:t>
            </a:r>
            <a:r>
              <a:rPr lang="de-CH" sz="800" dirty="0" smtClean="0">
                <a:solidFill>
                  <a:schemeClr val="tx1"/>
                </a:solidFill>
              </a:rPr>
              <a:t>,</a:t>
            </a:r>
            <a:r>
              <a:rPr lang="de-CH" sz="800" b="1" dirty="0" smtClean="0">
                <a:solidFill>
                  <a:schemeClr val="tx1"/>
                </a:solidFill>
              </a:rPr>
              <a:t> </a:t>
            </a:r>
            <a:r>
              <a:rPr lang="fr-CH" sz="800" dirty="0" smtClean="0">
                <a:solidFill>
                  <a:schemeClr val="tx1"/>
                </a:solidFill>
              </a:rPr>
              <a:t>défensif et offensif</a:t>
            </a:r>
            <a:endParaRPr lang="fr-CH" sz="800" dirty="0">
              <a:solidFill>
                <a:schemeClr val="tx1"/>
              </a:solidFill>
            </a:endParaRPr>
          </a:p>
        </p:txBody>
      </p:sp>
      <p:sp>
        <p:nvSpPr>
          <p:cNvPr id="79" name="Rechteck 78"/>
          <p:cNvSpPr/>
          <p:nvPr/>
        </p:nvSpPr>
        <p:spPr>
          <a:xfrm>
            <a:off x="6928770" y="1762499"/>
            <a:ext cx="193040" cy="1802334"/>
          </a:xfrm>
          <a:prstGeom prst="rect">
            <a:avLst/>
          </a:prstGeom>
          <a:solidFill>
            <a:schemeClr val="bg2">
              <a:lumMod val="50000"/>
            </a:schemeClr>
          </a:solidFill>
          <a:ln w="12700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r>
              <a:rPr lang="de-CH" sz="800" dirty="0" smtClean="0">
                <a:solidFill>
                  <a:srgbClr val="FFFFFF"/>
                </a:solidFill>
              </a:rPr>
              <a:t>SO-3, </a:t>
            </a:r>
            <a:r>
              <a:rPr lang="fr-CH" sz="800" dirty="0" smtClean="0">
                <a:solidFill>
                  <a:schemeClr val="tx1"/>
                </a:solidFill>
              </a:rPr>
              <a:t>offensif</a:t>
            </a:r>
            <a:endParaRPr lang="fr-CH" sz="800" dirty="0">
              <a:solidFill>
                <a:schemeClr val="tx1"/>
              </a:solidFill>
            </a:endParaRPr>
          </a:p>
        </p:txBody>
      </p:sp>
      <p:sp>
        <p:nvSpPr>
          <p:cNvPr id="65" name="Rechteck 64"/>
          <p:cNvSpPr/>
          <p:nvPr/>
        </p:nvSpPr>
        <p:spPr>
          <a:xfrm>
            <a:off x="7160420" y="1757578"/>
            <a:ext cx="221231" cy="1802335"/>
          </a:xfrm>
          <a:prstGeom prst="rect">
            <a:avLst/>
          </a:prstGeom>
          <a:solidFill>
            <a:schemeClr val="bg2">
              <a:lumMod val="50000"/>
            </a:schemeClr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r>
              <a:rPr lang="fr-CH" sz="800" dirty="0" smtClean="0">
                <a:solidFill>
                  <a:srgbClr val="FFFFFF"/>
                </a:solidFill>
              </a:rPr>
              <a:t>Protection de personnes avec/sans arme à feu</a:t>
            </a:r>
            <a:endParaRPr lang="fr-CH" sz="800" dirty="0">
              <a:solidFill>
                <a:srgbClr val="FFFFFF"/>
              </a:solidFill>
            </a:endParaRPr>
          </a:p>
        </p:txBody>
      </p:sp>
      <p:sp>
        <p:nvSpPr>
          <p:cNvPr id="66" name="Rechteck 65"/>
          <p:cNvSpPr/>
          <p:nvPr/>
        </p:nvSpPr>
        <p:spPr>
          <a:xfrm>
            <a:off x="7413211" y="1749799"/>
            <a:ext cx="185372" cy="1802334"/>
          </a:xfrm>
          <a:prstGeom prst="rect">
            <a:avLst/>
          </a:prstGeom>
          <a:solidFill>
            <a:schemeClr val="bg2">
              <a:lumMod val="50000"/>
            </a:schemeClr>
          </a:solidFill>
          <a:ln w="12700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r>
              <a:rPr lang="fr-CH" sz="800" dirty="0" smtClean="0">
                <a:solidFill>
                  <a:srgbClr val="FFFFFF"/>
                </a:solidFill>
              </a:rPr>
              <a:t>Protection de biens avec/sans arme à feu</a:t>
            </a:r>
            <a:endParaRPr lang="fr-CH" sz="800" dirty="0">
              <a:solidFill>
                <a:srgbClr val="FFFFFF"/>
              </a:solidFill>
            </a:endParaRPr>
          </a:p>
        </p:txBody>
      </p:sp>
      <p:sp>
        <p:nvSpPr>
          <p:cNvPr id="71" name="Rectangle 17"/>
          <p:cNvSpPr/>
          <p:nvPr/>
        </p:nvSpPr>
        <p:spPr>
          <a:xfrm>
            <a:off x="178309" y="3671170"/>
            <a:ext cx="8784976" cy="18987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Aft>
                <a:spcPts val="600"/>
              </a:spcAft>
              <a:defRPr/>
            </a:pPr>
            <a:r>
              <a:rPr lang="fr-CH" sz="1000" b="1" dirty="0" smtClean="0">
                <a:solidFill>
                  <a:schemeClr val="bg1"/>
                </a:solidFill>
              </a:rPr>
              <a:t>Première intervention accompagnée</a:t>
            </a:r>
          </a:p>
        </p:txBody>
      </p:sp>
      <p:sp>
        <p:nvSpPr>
          <p:cNvPr id="84" name="Rectangle 17"/>
          <p:cNvSpPr/>
          <p:nvPr/>
        </p:nvSpPr>
        <p:spPr>
          <a:xfrm>
            <a:off x="189037" y="3933056"/>
            <a:ext cx="8729411" cy="185275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 anchorCtr="0"/>
          <a:lstStyle/>
          <a:p>
            <a:pPr>
              <a:spcAft>
                <a:spcPts val="600"/>
              </a:spcAft>
              <a:defRPr/>
            </a:pPr>
            <a:r>
              <a:rPr lang="fr-CH" sz="1000" b="1" dirty="0" smtClean="0">
                <a:solidFill>
                  <a:schemeClr val="tx1"/>
                </a:solidFill>
              </a:rPr>
              <a:t>                      </a:t>
            </a:r>
            <a:r>
              <a:rPr lang="fr-CH" sz="1000" b="1" u="sng" dirty="0" smtClean="0">
                <a:solidFill>
                  <a:schemeClr val="tx1"/>
                </a:solidFill>
              </a:rPr>
              <a:t>2</a:t>
            </a:r>
            <a:r>
              <a:rPr lang="fr-CH" sz="1000" b="1" u="sng" baseline="30000" dirty="0" smtClean="0">
                <a:solidFill>
                  <a:schemeClr val="tx1"/>
                </a:solidFill>
              </a:rPr>
              <a:t>e</a:t>
            </a:r>
            <a:r>
              <a:rPr lang="fr-CH" sz="1000" b="1" u="sng" dirty="0" smtClean="0">
                <a:solidFill>
                  <a:schemeClr val="tx1"/>
                </a:solidFill>
              </a:rPr>
              <a:t> niveau</a:t>
            </a:r>
            <a:r>
              <a:rPr lang="fr-CH" sz="1000" b="1" dirty="0" smtClean="0">
                <a:solidFill>
                  <a:schemeClr val="tx1"/>
                </a:solidFill>
              </a:rPr>
              <a:t> :</a:t>
            </a:r>
            <a:r>
              <a:rPr lang="fr-CH" sz="1000" b="1" dirty="0" smtClean="0">
                <a:solidFill>
                  <a:srgbClr val="FF0000"/>
                </a:solidFill>
              </a:rPr>
              <a:t> </a:t>
            </a:r>
            <a:r>
              <a:rPr lang="fr-CH" sz="1000" b="1" u="sng" dirty="0" smtClean="0">
                <a:solidFill>
                  <a:schemeClr val="tx1"/>
                </a:solidFill>
              </a:rPr>
              <a:t>formation de base (FB) en entreprise/déléguée : au moins 20 leçons de 50 minutes minimum</a:t>
            </a:r>
            <a:r>
              <a:rPr lang="fr-CH" sz="1000" b="1" dirty="0" smtClean="0">
                <a:solidFill>
                  <a:schemeClr val="tx1"/>
                </a:solidFill>
              </a:rPr>
              <a:t> </a:t>
            </a:r>
          </a:p>
          <a:p>
            <a:pPr>
              <a:spcAft>
                <a:spcPts val="600"/>
              </a:spcAft>
              <a:defRPr/>
            </a:pPr>
            <a:endParaRPr lang="fr-CH" sz="400" b="1" u="sng" dirty="0" smtClean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  <a:defRPr/>
            </a:pPr>
            <a:r>
              <a:rPr lang="fr-CH" sz="1000" b="1" dirty="0" smtClean="0">
                <a:solidFill>
                  <a:schemeClr val="tx1"/>
                </a:solidFill>
              </a:rPr>
              <a:t>	</a:t>
            </a:r>
            <a:r>
              <a:rPr lang="fr-CH" sz="1000" b="1" u="sng" dirty="0" smtClean="0">
                <a:solidFill>
                  <a:schemeClr val="tx1"/>
                </a:solidFill>
              </a:rPr>
              <a:t>5 branches pour tous les segments</a:t>
            </a:r>
            <a:r>
              <a:rPr lang="fr-CH" sz="1000" b="1" dirty="0" smtClean="0">
                <a:solidFill>
                  <a:schemeClr val="tx1"/>
                </a:solidFill>
              </a:rPr>
              <a:t> </a:t>
            </a:r>
          </a:p>
          <a:p>
            <a:pPr>
              <a:spcAft>
                <a:spcPts val="600"/>
              </a:spcAft>
              <a:defRPr/>
            </a:pPr>
            <a:r>
              <a:rPr lang="fr-CH" sz="1000" b="1" dirty="0" smtClean="0">
                <a:solidFill>
                  <a:schemeClr val="tx1"/>
                </a:solidFill>
              </a:rPr>
              <a:t>	-    Compétences sociales et éthique professionnelle</a:t>
            </a:r>
            <a:r>
              <a:rPr lang="de-CH" sz="1000" b="1" dirty="0" smtClean="0">
                <a:solidFill>
                  <a:schemeClr val="tx1"/>
                </a:solidFill>
              </a:rPr>
              <a:t> </a:t>
            </a:r>
            <a:r>
              <a:rPr lang="de-CH" sz="1000" dirty="0" smtClean="0">
                <a:solidFill>
                  <a:schemeClr val="tx1"/>
                </a:solidFill>
              </a:rPr>
              <a:t>(5 </a:t>
            </a:r>
            <a:r>
              <a:rPr lang="fr-CH" sz="1000" dirty="0" smtClean="0">
                <a:solidFill>
                  <a:schemeClr val="tx1"/>
                </a:solidFill>
              </a:rPr>
              <a:t>leçons</a:t>
            </a:r>
            <a:r>
              <a:rPr lang="de-CH" sz="1000" dirty="0" smtClean="0">
                <a:solidFill>
                  <a:schemeClr val="tx1"/>
                </a:solidFill>
              </a:rPr>
              <a:t> min. = 25 %) </a:t>
            </a:r>
          </a:p>
          <a:p>
            <a:pPr marL="1085850" lvl="2" indent="-171450">
              <a:spcAft>
                <a:spcPts val="600"/>
              </a:spcAft>
              <a:buFontTx/>
              <a:buChar char="-"/>
              <a:defRPr/>
            </a:pPr>
            <a:r>
              <a:rPr lang="fr-CH" sz="1000" b="1" dirty="0" smtClean="0">
                <a:solidFill>
                  <a:schemeClr val="tx1"/>
                </a:solidFill>
              </a:rPr>
              <a:t>Droit </a:t>
            </a:r>
            <a:r>
              <a:rPr lang="fr-CH" sz="1000" dirty="0" smtClean="0">
                <a:solidFill>
                  <a:schemeClr val="tx1"/>
                </a:solidFill>
              </a:rPr>
              <a:t>(5 leçons min. = 25 %) </a:t>
            </a:r>
          </a:p>
          <a:p>
            <a:pPr marL="1085850" lvl="2" indent="-171450">
              <a:spcAft>
                <a:spcPts val="600"/>
              </a:spcAft>
              <a:buFontTx/>
              <a:buChar char="-"/>
              <a:defRPr/>
            </a:pPr>
            <a:r>
              <a:rPr lang="fr-CH" sz="1000" b="1" dirty="0" smtClean="0">
                <a:solidFill>
                  <a:schemeClr val="tx1"/>
                </a:solidFill>
              </a:rPr>
              <a:t>Premiers secours </a:t>
            </a:r>
            <a:r>
              <a:rPr lang="fr-CH" sz="1000" dirty="0" smtClean="0">
                <a:solidFill>
                  <a:schemeClr val="tx1"/>
                </a:solidFill>
              </a:rPr>
              <a:t>(3 leçons min. = 15 %)</a:t>
            </a:r>
          </a:p>
          <a:p>
            <a:pPr marL="1087200" lvl="2" indent="-172800">
              <a:spcAft>
                <a:spcPts val="600"/>
              </a:spcAft>
              <a:buFontTx/>
              <a:buChar char="-"/>
              <a:defRPr/>
            </a:pPr>
            <a:r>
              <a:rPr lang="fr-CH" sz="1000" b="1" dirty="0" smtClean="0">
                <a:solidFill>
                  <a:schemeClr val="tx1"/>
                </a:solidFill>
              </a:rPr>
              <a:t>Connaissances de la branche (situations, dangers, signalements) </a:t>
            </a:r>
            <a:r>
              <a:rPr lang="fr-CH" sz="1000" dirty="0" smtClean="0">
                <a:solidFill>
                  <a:schemeClr val="tx1"/>
                </a:solidFill>
              </a:rPr>
              <a:t>(5 leçons min. </a:t>
            </a:r>
            <a:r>
              <a:rPr lang="de-CH" sz="1000" dirty="0" smtClean="0">
                <a:solidFill>
                  <a:schemeClr val="tx1"/>
                </a:solidFill>
              </a:rPr>
              <a:t>= 25 %)</a:t>
            </a:r>
          </a:p>
          <a:p>
            <a:pPr marL="1087200" lvl="2" indent="-172800">
              <a:spcAft>
                <a:spcPts val="600"/>
              </a:spcAft>
              <a:buFontTx/>
              <a:buChar char="-"/>
              <a:defRPr/>
            </a:pPr>
            <a:r>
              <a:rPr lang="fr-CH" sz="1000" b="1" dirty="0" smtClean="0">
                <a:solidFill>
                  <a:schemeClr val="tx1"/>
                </a:solidFill>
              </a:rPr>
              <a:t>Sécurité du travail et autodéfense </a:t>
            </a:r>
            <a:r>
              <a:rPr lang="fr-CH" sz="1000" dirty="0" smtClean="0">
                <a:solidFill>
                  <a:schemeClr val="tx1"/>
                </a:solidFill>
              </a:rPr>
              <a:t>(2 leçons min. = 10 %</a:t>
            </a:r>
            <a:r>
              <a:rPr lang="de-CH" sz="1000" dirty="0" smtClean="0">
                <a:solidFill>
                  <a:schemeClr val="tx1"/>
                </a:solidFill>
              </a:rPr>
              <a:t>)</a:t>
            </a:r>
            <a:r>
              <a:rPr lang="de-CH" sz="800" dirty="0">
                <a:solidFill>
                  <a:schemeClr val="tx1"/>
                </a:solidFill>
              </a:rPr>
              <a:t/>
            </a:r>
            <a:br>
              <a:rPr lang="de-CH" sz="800" dirty="0">
                <a:solidFill>
                  <a:schemeClr val="tx1"/>
                </a:solidFill>
              </a:rPr>
            </a:br>
            <a:endParaRPr lang="fr-CH" sz="800" b="1" dirty="0">
              <a:solidFill>
                <a:schemeClr val="tx1"/>
              </a:solidFill>
            </a:endParaRPr>
          </a:p>
        </p:txBody>
      </p:sp>
      <p:sp>
        <p:nvSpPr>
          <p:cNvPr id="69" name="Rechteck 24"/>
          <p:cNvSpPr/>
          <p:nvPr/>
        </p:nvSpPr>
        <p:spPr>
          <a:xfrm>
            <a:off x="203503" y="3347467"/>
            <a:ext cx="1804784" cy="21602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Aft>
                <a:spcPts val="600"/>
              </a:spcAft>
              <a:defRPr/>
            </a:pPr>
            <a:r>
              <a:rPr lang="de-CH" sz="1000" b="1" dirty="0" smtClean="0">
                <a:solidFill>
                  <a:schemeClr val="bg1"/>
                </a:solidFill>
              </a:rPr>
              <a:t>Intervention autonome  </a:t>
            </a:r>
            <a:endParaRPr lang="de-CH" sz="1000" b="1" dirty="0">
              <a:solidFill>
                <a:schemeClr val="bg1"/>
              </a:solidFill>
            </a:endParaRPr>
          </a:p>
        </p:txBody>
      </p:sp>
      <p:sp>
        <p:nvSpPr>
          <p:cNvPr id="70" name="Textfeld 32"/>
          <p:cNvSpPr txBox="1">
            <a:spLocks noChangeArrowheads="1"/>
          </p:cNvSpPr>
          <p:nvPr/>
        </p:nvSpPr>
        <p:spPr bwMode="auto">
          <a:xfrm>
            <a:off x="7929463" y="980728"/>
            <a:ext cx="1101569" cy="33855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CH" sz="800" b="1" dirty="0"/>
              <a:t>3</a:t>
            </a:r>
            <a:r>
              <a:rPr lang="fr-CH" sz="800" b="1" baseline="30000" dirty="0"/>
              <a:t>e</a:t>
            </a:r>
            <a:r>
              <a:rPr lang="de-CH" sz="800" b="1" dirty="0"/>
              <a:t> </a:t>
            </a:r>
            <a:r>
              <a:rPr lang="fr-CH" sz="800" b="1" dirty="0"/>
              <a:t>niveau / module spécialisé</a:t>
            </a:r>
            <a:r>
              <a:rPr lang="fr-CH" sz="800" b="1" dirty="0" smtClean="0"/>
              <a:t> </a:t>
            </a:r>
            <a:r>
              <a:rPr lang="de-CH" sz="800" b="1" dirty="0" smtClean="0"/>
              <a:t>4 : DP</a:t>
            </a:r>
            <a:endParaRPr lang="de-CH" sz="800" b="1" dirty="0"/>
          </a:p>
        </p:txBody>
      </p:sp>
      <p:sp>
        <p:nvSpPr>
          <p:cNvPr id="72" name="Rechteck 71"/>
          <p:cNvSpPr/>
          <p:nvPr/>
        </p:nvSpPr>
        <p:spPr>
          <a:xfrm>
            <a:off x="8024192" y="1776332"/>
            <a:ext cx="216024" cy="1777634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r>
              <a:rPr lang="fr-CH" sz="800" dirty="0" smtClean="0">
                <a:solidFill>
                  <a:schemeClr val="tx1"/>
                </a:solidFill>
              </a:rPr>
              <a:t>Module spécialisé </a:t>
            </a:r>
          </a:p>
          <a:p>
            <a:r>
              <a:rPr lang="fr-CH" sz="800" dirty="0" smtClean="0">
                <a:solidFill>
                  <a:schemeClr val="tx1"/>
                </a:solidFill>
              </a:rPr>
              <a:t>« détective privé (DP) »</a:t>
            </a:r>
            <a:endParaRPr lang="fr-CH" sz="800" dirty="0">
              <a:solidFill>
                <a:schemeClr val="tx1"/>
              </a:solidFill>
            </a:endParaRPr>
          </a:p>
        </p:txBody>
      </p:sp>
      <p:sp>
        <p:nvSpPr>
          <p:cNvPr id="83" name="Rechteck 82"/>
          <p:cNvSpPr/>
          <p:nvPr/>
        </p:nvSpPr>
        <p:spPr>
          <a:xfrm>
            <a:off x="8316416" y="1785857"/>
            <a:ext cx="216024" cy="1777634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r>
              <a:rPr lang="fr-CH" sz="800" dirty="0">
                <a:solidFill>
                  <a:schemeClr val="tx1"/>
                </a:solidFill>
              </a:rPr>
              <a:t>Module spécialisé </a:t>
            </a:r>
          </a:p>
          <a:p>
            <a:r>
              <a:rPr lang="fr-CH" sz="800" dirty="0">
                <a:solidFill>
                  <a:schemeClr val="tx1"/>
                </a:solidFill>
              </a:rPr>
              <a:t>« détective privé (DP) »</a:t>
            </a:r>
          </a:p>
          <a:p>
            <a:endParaRPr lang="fr-CH" sz="800" dirty="0">
              <a:solidFill>
                <a:schemeClr val="tx1"/>
              </a:solidFill>
            </a:endParaRPr>
          </a:p>
        </p:txBody>
      </p:sp>
      <p:sp>
        <p:nvSpPr>
          <p:cNvPr id="85" name="Rechteck 84"/>
          <p:cNvSpPr/>
          <p:nvPr/>
        </p:nvSpPr>
        <p:spPr>
          <a:xfrm>
            <a:off x="8604448" y="1772816"/>
            <a:ext cx="216024" cy="1777634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r>
              <a:rPr lang="fr-CH" sz="800" dirty="0">
                <a:solidFill>
                  <a:schemeClr val="tx1"/>
                </a:solidFill>
              </a:rPr>
              <a:t>Module spécialisé </a:t>
            </a:r>
          </a:p>
          <a:p>
            <a:r>
              <a:rPr lang="fr-CH" sz="800" dirty="0">
                <a:solidFill>
                  <a:schemeClr val="tx1"/>
                </a:solidFill>
              </a:rPr>
              <a:t>« détective privé (DP) »</a:t>
            </a:r>
          </a:p>
        </p:txBody>
      </p:sp>
      <p:sp>
        <p:nvSpPr>
          <p:cNvPr id="20" name="Rechteck 24"/>
          <p:cNvSpPr/>
          <p:nvPr/>
        </p:nvSpPr>
        <p:spPr>
          <a:xfrm>
            <a:off x="2123728" y="1486466"/>
            <a:ext cx="6840760" cy="21602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Aft>
                <a:spcPts val="600"/>
              </a:spcAft>
              <a:defRPr/>
            </a:pPr>
            <a:r>
              <a:rPr lang="de-CH" sz="1000" b="1" dirty="0" smtClean="0">
                <a:solidFill>
                  <a:schemeClr val="bg1"/>
                </a:solidFill>
              </a:rPr>
              <a:t>Intervention autonome  </a:t>
            </a:r>
          </a:p>
        </p:txBody>
      </p:sp>
      <p:sp>
        <p:nvSpPr>
          <p:cNvPr id="56" name="Rechteck 55"/>
          <p:cNvSpPr/>
          <p:nvPr/>
        </p:nvSpPr>
        <p:spPr>
          <a:xfrm>
            <a:off x="3662542" y="1760418"/>
            <a:ext cx="189377" cy="1800000"/>
          </a:xfrm>
          <a:prstGeom prst="rect">
            <a:avLst/>
          </a:prstGeom>
          <a:solidFill>
            <a:schemeClr val="bg2">
              <a:lumMod val="90000"/>
            </a:schemeClr>
          </a:solidFill>
          <a:ln w="12700">
            <a:solidFill>
              <a:schemeClr val="accent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r>
              <a:rPr lang="fr-CH" sz="800" dirty="0" smtClean="0">
                <a:solidFill>
                  <a:schemeClr val="tx1"/>
                </a:solidFill>
              </a:rPr>
              <a:t>Sécurité lors des manifestations</a:t>
            </a:r>
            <a:endParaRPr lang="fr-CH" sz="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789010582"/>
              </p:ext>
            </p:extLst>
          </p:nvPr>
        </p:nvGraphicFramePr>
        <p:xfrm>
          <a:off x="251520" y="764704"/>
          <a:ext cx="8712968" cy="5680672"/>
        </p:xfrm>
        <a:graphic>
          <a:graphicData uri="http://schemas.openxmlformats.org/drawingml/2006/table">
            <a:tbl>
              <a:tblPr firstRow="1" firstCol="1" bandRow="1"/>
              <a:tblGrid>
                <a:gridCol w="427883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43413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736304">
                <a:tc>
                  <a:txBody>
                    <a:bodyPr/>
                    <a:lstStyle/>
                    <a:p>
                      <a:pPr marL="358775" indent="-3587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7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1er </a:t>
                      </a:r>
                      <a:r>
                        <a:rPr lang="fr-CH" sz="700" b="1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niveau</a:t>
                      </a:r>
                      <a:r>
                        <a:rPr lang="de-CH" sz="7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 : </a:t>
                      </a:r>
                      <a:r>
                        <a:rPr lang="de-CH" sz="700" b="1" u="sng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formation</a:t>
                      </a:r>
                      <a:r>
                        <a:rPr lang="de-CH" sz="700" b="1" u="sng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r-CH" sz="700" b="1" u="sng" baseline="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théorique de base pour agent </a:t>
                      </a:r>
                      <a:r>
                        <a:rPr lang="de-CH" sz="700" b="1" u="sng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(FTBA)/</a:t>
                      </a:r>
                      <a:r>
                        <a:rPr lang="de-CH" sz="700" b="1" u="sng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formation</a:t>
                      </a:r>
                      <a:r>
                        <a:rPr lang="de-CH" sz="700" b="1" u="sng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r-FR" sz="700" b="1" u="sng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théorique de base pour dirigeant </a:t>
                      </a:r>
                      <a:r>
                        <a:rPr lang="de-CH" sz="700" b="1" u="sng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(FTBD) </a:t>
                      </a:r>
                      <a:r>
                        <a:rPr lang="de-CH" sz="700" b="1" i="1" u="sng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avant </a:t>
                      </a:r>
                      <a:r>
                        <a:rPr lang="fr-CH" sz="700" b="1" i="0" u="sng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l’obtention de</a:t>
                      </a:r>
                      <a:r>
                        <a:rPr lang="fr-CH" sz="700" b="1" i="0" u="sng" baseline="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l’autorisation</a:t>
                      </a:r>
                      <a:r>
                        <a:rPr lang="de-CH" sz="7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CH" sz="7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fr-CH" sz="70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voir</a:t>
                      </a:r>
                      <a:r>
                        <a:rPr lang="fr-CH" sz="700" baseline="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graphique champ </a:t>
                      </a:r>
                      <a:r>
                        <a:rPr lang="fr-CH" sz="70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rose</a:t>
                      </a:r>
                      <a:r>
                        <a:rPr lang="de-CH" sz="7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)</a:t>
                      </a:r>
                      <a:endParaRPr lang="de-CH" sz="7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540385" indent="-54038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700" b="1" u="sng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Quoi</a:t>
                      </a:r>
                      <a:r>
                        <a:rPr lang="de-CH" sz="700" b="1" u="sng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?</a:t>
                      </a:r>
                      <a:r>
                        <a:rPr lang="de-CH" sz="7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de-CH" sz="7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lphaLcParenR"/>
                      </a:pPr>
                      <a:r>
                        <a:rPr lang="fr-CH" sz="700" b="1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Matière et périmètre de la FTBA : 60 questions en 60 minutes</a:t>
                      </a:r>
                      <a:endParaRPr lang="fr-CH" sz="700" noProof="0" dirty="0" smtClean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541338" lvl="0" indent="-182563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fr-CH" sz="70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Capacité</a:t>
                      </a:r>
                      <a:r>
                        <a:rPr lang="fr-CH" sz="700" baseline="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de raisonner et culture générale</a:t>
                      </a:r>
                      <a:endParaRPr lang="fr-CH" sz="700" noProof="0" dirty="0" smtClean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541338" lvl="0" indent="-182563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fr-CH" sz="70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Connaissances de base de civisme</a:t>
                      </a:r>
                    </a:p>
                    <a:p>
                      <a:pPr marL="541338" lvl="0" indent="-182563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fr-CH" sz="70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Connaissances de base de droit</a:t>
                      </a:r>
                    </a:p>
                    <a:p>
                      <a:pPr marL="541338" lvl="0" indent="-182563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fr-CH" sz="70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Compétences sociales, communication, </a:t>
                      </a:r>
                      <a:r>
                        <a:rPr lang="fr-CH" sz="700" baseline="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comportement général à l’égard de tiers, éthique et </a:t>
                      </a:r>
                      <a:r>
                        <a:rPr lang="de-CH" sz="7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sens de la </a:t>
                      </a:r>
                      <a:r>
                        <a:rPr lang="fr-CH" sz="70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justice</a:t>
                      </a:r>
                    </a:p>
                    <a:p>
                      <a:pPr marL="541338" lvl="0" indent="-182563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fr-CH" sz="70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Réaction en situation spéciale : premiers</a:t>
                      </a:r>
                      <a:r>
                        <a:rPr lang="fr-CH" sz="700" baseline="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secours et situations d’urgence</a:t>
                      </a:r>
                      <a:endParaRPr lang="fr-CH" sz="700" noProof="0" dirty="0" smtClean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lphaLcParenR"/>
                      </a:pPr>
                      <a:r>
                        <a:rPr lang="fr-CH" sz="700" b="1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Matière et périmètre</a:t>
                      </a:r>
                      <a:r>
                        <a:rPr lang="fr-CH" sz="700" b="1" baseline="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de la FTBD :</a:t>
                      </a:r>
                      <a:r>
                        <a:rPr lang="fr-CH" sz="700" b="1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30 questions supplémentaires</a:t>
                      </a:r>
                      <a:r>
                        <a:rPr lang="fr-CH" sz="700" b="1" baseline="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en </a:t>
                      </a:r>
                      <a:r>
                        <a:rPr lang="fr-CH" sz="700" b="1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30 minutes </a:t>
                      </a:r>
                      <a:endParaRPr lang="fr-CH" sz="700" noProof="0" dirty="0" smtClean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541338" lvl="0" indent="-182563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fr-CH" sz="70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Connaissances</a:t>
                      </a:r>
                      <a:r>
                        <a:rPr lang="fr-CH" sz="700" baseline="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approfondies du domaine</a:t>
                      </a:r>
                      <a:r>
                        <a:rPr lang="fr-CH" sz="70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a) et :</a:t>
                      </a:r>
                    </a:p>
                    <a:p>
                      <a:pPr marL="541338" lvl="0" indent="-182563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/>
                        <a:buChar char="-"/>
                      </a:pPr>
                      <a:r>
                        <a:rPr lang="fr-CH" sz="70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Connaissances</a:t>
                      </a:r>
                      <a:r>
                        <a:rPr lang="fr-CH" sz="700" baseline="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approfondies de droit </a:t>
                      </a:r>
                      <a:r>
                        <a:rPr lang="fr-CH" sz="70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(CPSP, </a:t>
                      </a:r>
                      <a:r>
                        <a:rPr lang="fr-CH" sz="700" noProof="0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LTr</a:t>
                      </a:r>
                      <a:r>
                        <a:rPr lang="fr-CH" sz="70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, CCT, CO, LP, CCS</a:t>
                      </a:r>
                      <a:r>
                        <a:rPr lang="fr-CH" sz="700" baseline="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et</a:t>
                      </a:r>
                      <a:r>
                        <a:rPr lang="fr-CH" sz="70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LPD, CPS, droit des assurances</a:t>
                      </a:r>
                      <a:r>
                        <a:rPr lang="fr-CH" sz="700" baseline="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sociales et droit fiscal</a:t>
                      </a:r>
                      <a:r>
                        <a:rPr lang="fr-CH" sz="70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)</a:t>
                      </a:r>
                      <a:r>
                        <a:rPr lang="de-CH" sz="700" b="1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	</a:t>
                      </a:r>
                      <a:endParaRPr lang="de-CH" sz="7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1192530" indent="-119253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700" b="1" u="sng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Qui</a:t>
                      </a:r>
                      <a:r>
                        <a:rPr lang="de-CH" sz="700" b="1" u="sng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?</a:t>
                      </a:r>
                      <a:r>
                        <a:rPr lang="de-CH" sz="7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CH" sz="700" b="1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	</a:t>
                      </a:r>
                      <a:r>
                        <a:rPr lang="fr-CH" sz="700" b="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Toutes</a:t>
                      </a:r>
                      <a:r>
                        <a:rPr lang="fr-CH" sz="700" b="0" baseline="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les personnes qui exercent une activité conformément au CPSP</a:t>
                      </a:r>
                      <a:endParaRPr lang="de-CH" sz="700" dirty="0" smtClean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1192530" indent="-119253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de-CH" sz="7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1192213" indent="-1192213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700" b="1" u="sng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Quand</a:t>
                      </a:r>
                      <a:r>
                        <a:rPr lang="de-CH" sz="700" b="1" u="sng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CH" sz="700" b="1" u="sng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?</a:t>
                      </a:r>
                      <a:r>
                        <a:rPr lang="de-CH" sz="700" u="sng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CH" sz="7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	</a:t>
                      </a:r>
                      <a:r>
                        <a:rPr lang="fr-CH" sz="700" i="1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Avant </a:t>
                      </a:r>
                      <a:r>
                        <a:rPr lang="fr-CH" sz="700" i="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l’obtention</a:t>
                      </a:r>
                      <a:r>
                        <a:rPr lang="fr-CH" sz="700" i="0" baseline="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de l’autorisation</a:t>
                      </a:r>
                      <a:r>
                        <a:rPr lang="fr-CH" sz="70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, c’est-à-dire que </a:t>
                      </a:r>
                      <a:r>
                        <a:rPr lang="fr-CH" sz="700" b="1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la réussite</a:t>
                      </a:r>
                      <a:r>
                        <a:rPr lang="fr-CH" sz="700" b="1" baseline="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de l’examen FTBA/FTBD est une condition pour obtenir l’autorisation conformément au CPSP</a:t>
                      </a:r>
                      <a:endParaRPr lang="fr-CH" sz="700" b="1" noProof="0" dirty="0" smtClean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1192213" indent="-1192213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CH" sz="700" noProof="0" dirty="0" smtClean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1192530" indent="-119253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CH" sz="700" b="1" u="sng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Comment</a:t>
                      </a:r>
                      <a:r>
                        <a:rPr lang="fr-CH" sz="700" b="1" u="sng" baseline="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r-CH" sz="700" b="1" u="sng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?</a:t>
                      </a:r>
                      <a:r>
                        <a:rPr lang="fr-CH" sz="700" b="1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	</a:t>
                      </a:r>
                      <a:r>
                        <a:rPr lang="fr-CH" sz="700" b="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Théorie</a:t>
                      </a:r>
                      <a:r>
                        <a:rPr lang="fr-CH" sz="70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, questionnaire</a:t>
                      </a:r>
                      <a:r>
                        <a:rPr lang="fr-CH" sz="700" baseline="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à choix multiples</a:t>
                      </a:r>
                      <a:endParaRPr lang="fr-CH" sz="700" noProof="0" dirty="0" smtClean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1192530" indent="-119253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CH" sz="700" noProof="0" dirty="0" smtClean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1192213" indent="-1192213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CH" sz="700" b="1" u="sng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Responsabilité ?</a:t>
                      </a:r>
                      <a:r>
                        <a:rPr lang="fr-CH" sz="70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	Agent</a:t>
                      </a:r>
                      <a:r>
                        <a:rPr lang="fr-CH" sz="700" baseline="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de sécurité et dirigeant</a:t>
                      </a:r>
                      <a:endParaRPr lang="fr-CH" sz="700" noProof="0" dirty="0" smtClean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540385" indent="-54038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CH" sz="70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540385" indent="-54038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CH" sz="70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Niveau 1 approuvé par la CCDJP en novembre 2014 (voir</a:t>
                      </a:r>
                      <a:r>
                        <a:rPr lang="fr-CH" sz="700" baseline="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communiqué de presse</a:t>
                      </a:r>
                      <a:r>
                        <a:rPr lang="fr-CH" sz="70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) </a:t>
                      </a:r>
                      <a:endParaRPr lang="fr-CH" sz="700" noProof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68" marR="422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71488" indent="-471488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7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2e </a:t>
                      </a:r>
                      <a:r>
                        <a:rPr lang="fr-CH" sz="700" b="1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niveau</a:t>
                      </a:r>
                      <a:r>
                        <a:rPr lang="de-CH" sz="700" b="1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CH" sz="7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: </a:t>
                      </a:r>
                      <a:r>
                        <a:rPr lang="fr-CH" sz="700" b="1" u="sng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formation</a:t>
                      </a:r>
                      <a:r>
                        <a:rPr lang="fr-CH" sz="700" b="1" u="sng" baseline="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de base (FB) en entreprise</a:t>
                      </a:r>
                      <a:r>
                        <a:rPr lang="fr-CH" sz="700" b="1" u="sng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/déléguée </a:t>
                      </a:r>
                      <a:r>
                        <a:rPr lang="fr-CH" sz="700" b="1" i="1" u="sng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avant </a:t>
                      </a:r>
                      <a:r>
                        <a:rPr lang="fr-CH" sz="700" b="1" i="0" u="sng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de</a:t>
                      </a:r>
                      <a:r>
                        <a:rPr lang="fr-CH" sz="700" b="1" i="0" u="sng" baseline="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débuter une activité </a:t>
                      </a:r>
                      <a:r>
                        <a:rPr lang="fr-CH" sz="700" b="1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r-CH" sz="70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(voir graphique champ</a:t>
                      </a:r>
                      <a:r>
                        <a:rPr lang="fr-CH" sz="700" baseline="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CH" sz="700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bleu</a:t>
                      </a:r>
                      <a:r>
                        <a:rPr lang="de-CH" sz="7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) </a:t>
                      </a:r>
                    </a:p>
                    <a:p>
                      <a:pPr marL="540385" indent="-54038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de-CH" sz="700" b="1" u="sng" dirty="0" smtClean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540385" indent="-54038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700" b="1" u="sng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CH" sz="700" b="1" u="sng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Quoi</a:t>
                      </a:r>
                      <a:r>
                        <a:rPr lang="de-CH" sz="700" b="1" u="sng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?</a:t>
                      </a:r>
                      <a:r>
                        <a:rPr lang="de-CH" sz="7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		</a:t>
                      </a:r>
                      <a:r>
                        <a:rPr lang="de-CH" sz="700" b="0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             </a:t>
                      </a:r>
                      <a:r>
                        <a:rPr lang="fr-CH" sz="700" b="0" baseline="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5 branches obligatoires pour tous</a:t>
                      </a:r>
                      <a:r>
                        <a:rPr lang="fr-CH" sz="700" kern="1200" baseline="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 marL="540385" indent="-54038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CH" sz="700" noProof="0" dirty="0" smtClean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1192530" indent="-117094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CH" sz="700" b="1" u="sng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Qui ?</a:t>
                      </a:r>
                      <a:r>
                        <a:rPr lang="fr-CH" sz="700" b="1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	</a:t>
                      </a:r>
                      <a:r>
                        <a:rPr lang="fr-CH" sz="700" b="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Toutes</a:t>
                      </a:r>
                      <a:r>
                        <a:rPr lang="fr-CH" sz="700" b="0" baseline="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les personnes qui exercent une activité conformément au CPSP</a:t>
                      </a:r>
                      <a:r>
                        <a:rPr lang="fr-CH" sz="70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 marL="1192530" indent="-117094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CH" sz="700" b="1" noProof="0" dirty="0" smtClean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1192530" indent="-117094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CH" sz="700" b="1" u="sng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Quand ?</a:t>
                      </a:r>
                      <a:r>
                        <a:rPr lang="fr-CH" sz="700" b="1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	</a:t>
                      </a:r>
                      <a:r>
                        <a:rPr lang="fr-CH" sz="700" b="0" i="1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Après</a:t>
                      </a:r>
                      <a:r>
                        <a:rPr lang="fr-CH" sz="700" b="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l’obtention de l’autorisation et </a:t>
                      </a:r>
                      <a:r>
                        <a:rPr lang="fr-CH" sz="700" b="0" i="1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avant</a:t>
                      </a:r>
                      <a:r>
                        <a:rPr lang="fr-CH" sz="700" b="0" i="1" kern="120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r-CH" sz="700" b="0" i="0" kern="120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les interventions autonomes</a:t>
                      </a:r>
                      <a:endParaRPr lang="fr-CH" sz="700" noProof="0" dirty="0" smtClean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1192530" indent="-117094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CH" sz="700" noProof="0" dirty="0" smtClean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1192530" indent="-117094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CH" sz="700" b="1" u="sng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Comment</a:t>
                      </a:r>
                      <a:r>
                        <a:rPr lang="fr-CH" sz="700" b="1" u="sng" baseline="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r-CH" sz="700" b="1" u="sng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? </a:t>
                      </a:r>
                      <a:r>
                        <a:rPr lang="fr-CH" sz="700" b="1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	</a:t>
                      </a:r>
                      <a:r>
                        <a:rPr lang="fr-CH" sz="70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Théorie</a:t>
                      </a:r>
                      <a:r>
                        <a:rPr lang="fr-CH" sz="700" baseline="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mise en pratique par des études de cas et des jeux de rôles</a:t>
                      </a:r>
                      <a:endParaRPr lang="fr-CH" sz="700" noProof="0" dirty="0" smtClean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1192530" indent="-117094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CH" sz="700" noProof="0" dirty="0" smtClean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1192530" indent="-117094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CH" sz="700" b="1" u="sng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Combien de temps ?</a:t>
                      </a:r>
                      <a:r>
                        <a:rPr lang="fr-CH" sz="700" b="1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	</a:t>
                      </a:r>
                      <a:r>
                        <a:rPr lang="fr-CH" sz="70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20 leçons au</a:t>
                      </a:r>
                      <a:r>
                        <a:rPr lang="fr-CH" sz="700" baseline="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moins</a:t>
                      </a:r>
                      <a:r>
                        <a:rPr lang="fr-CH" sz="70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(1 leçon = </a:t>
                      </a:r>
                      <a:r>
                        <a:rPr lang="fr-CH" sz="700" baseline="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50 minutes min.), hors test final</a:t>
                      </a:r>
                    </a:p>
                    <a:p>
                      <a:pPr marL="1192530" indent="-117094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de-CH" sz="700" dirty="0" smtClean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1192530" indent="-117094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700" b="1" u="sng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Où</a:t>
                      </a:r>
                      <a:r>
                        <a:rPr lang="de-CH" sz="700" b="1" u="sng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?</a:t>
                      </a:r>
                      <a:r>
                        <a:rPr lang="de-CH" sz="7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	</a:t>
                      </a:r>
                      <a:r>
                        <a:rPr lang="fr-CH" sz="70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En</a:t>
                      </a:r>
                      <a:r>
                        <a:rPr lang="fr-CH" sz="700" baseline="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entreprise ou déléguée à un établissement de formation agréé</a:t>
                      </a:r>
                      <a:endParaRPr lang="fr-CH" sz="700" noProof="0" dirty="0" smtClean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1192530" indent="-117094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CH" sz="700" noProof="0" dirty="0" smtClean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1192530" marR="0" indent="-117094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700" b="1" u="sng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Responsabilité</a:t>
                      </a:r>
                      <a:r>
                        <a:rPr lang="fr-CH" sz="700" b="1" u="sng" baseline="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r-CH" sz="700" b="1" u="sng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?</a:t>
                      </a:r>
                      <a:r>
                        <a:rPr lang="fr-CH" sz="70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	Agent de sécurité et entreprise (concept adéquat</a:t>
                      </a:r>
                      <a:r>
                        <a:rPr lang="fr-CH" sz="700" baseline="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de</a:t>
                      </a:r>
                      <a:r>
                        <a:rPr lang="fr-CH" sz="70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formation et</a:t>
                      </a:r>
                      <a:r>
                        <a:rPr lang="fr-CH" sz="700" baseline="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de formation continue </a:t>
                      </a:r>
                      <a:r>
                        <a:rPr lang="fr-CH" sz="70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= condition pour obtenir une autorisation d’exercer)</a:t>
                      </a:r>
                    </a:p>
                    <a:p>
                      <a:pPr marL="292100" indent="-2921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CH" sz="700" b="1" noProof="0" dirty="0" smtClean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92100" indent="-2921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de-CH" sz="700" b="1" dirty="0" smtClean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92100" indent="-2921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CH" sz="700" b="1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FB en entreprise/déléguée  =  condition pour exercer</a:t>
                      </a:r>
                      <a:r>
                        <a:rPr lang="fr-CH" sz="700" b="1" baseline="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r-CH" sz="700" b="1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une activité</a:t>
                      </a:r>
                      <a:r>
                        <a:rPr lang="fr-CH" sz="700" b="1" baseline="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autonome de surveillant de magasin ou </a:t>
                      </a:r>
                      <a:r>
                        <a:rPr lang="fr-CH" sz="700" b="1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des services </a:t>
                      </a:r>
                      <a:r>
                        <a:rPr lang="fr-CH" sz="700" b="1" baseline="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d’assistance de sécurité</a:t>
                      </a:r>
                      <a:r>
                        <a:rPr lang="fr-CH" sz="700" b="1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r-CH" sz="70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fr-CH" sz="700" noProof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68" marR="422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73630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7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3e </a:t>
                      </a:r>
                      <a:r>
                        <a:rPr lang="fr-CH" sz="700" b="1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niveau</a:t>
                      </a:r>
                      <a:r>
                        <a:rPr lang="de-CH" sz="7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: </a:t>
                      </a:r>
                      <a:r>
                        <a:rPr lang="de-CH" sz="700" b="1" u="sng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modules</a:t>
                      </a:r>
                      <a:r>
                        <a:rPr lang="de-CH" sz="700" b="1" u="sng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CH" sz="700" b="1" u="sng" baseline="0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spécialisés</a:t>
                      </a:r>
                      <a:r>
                        <a:rPr lang="de-CH" sz="700" b="1" u="sng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de-CH" sz="700" b="1" u="sng" baseline="0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centrés</a:t>
                      </a:r>
                      <a:r>
                        <a:rPr lang="de-CH" sz="700" b="1" u="sng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CH" sz="700" b="1" u="sng" baseline="0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sur</a:t>
                      </a:r>
                      <a:r>
                        <a:rPr lang="de-CH" sz="700" b="1" u="sng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des </a:t>
                      </a:r>
                      <a:r>
                        <a:rPr lang="de-CH" sz="700" b="1" u="sng" baseline="0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activités</a:t>
                      </a:r>
                      <a:r>
                        <a:rPr lang="de-CH" sz="700" b="1" u="sng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CH" sz="700" b="1" u="sng" baseline="0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concrètes</a:t>
                      </a:r>
                      <a:r>
                        <a:rPr lang="de-CH" sz="700" b="1" u="sng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CH" sz="700" b="1" u="sng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; </a:t>
                      </a:r>
                      <a:r>
                        <a:rPr lang="de-CH" sz="700" b="1" u="sng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étudiés</a:t>
                      </a:r>
                      <a:r>
                        <a:rPr lang="de-CH" sz="700" b="1" u="sng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CH" sz="700" b="1" u="sng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simultanément</a:t>
                      </a:r>
                      <a:r>
                        <a:rPr lang="de-CH" sz="700" b="1" u="sng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CH" sz="700" b="1" u="sng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ou</a:t>
                      </a:r>
                      <a:r>
                        <a:rPr lang="de-CH" sz="700" b="1" u="sng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CH" sz="700" b="1" u="sng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l’un</a:t>
                      </a:r>
                      <a:r>
                        <a:rPr lang="de-CH" sz="700" b="1" u="sng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CH" sz="700" b="1" u="sng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après</a:t>
                      </a:r>
                      <a:r>
                        <a:rPr lang="de-CH" sz="700" b="1" u="sng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CH" sz="700" b="1" u="sng" baseline="0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l’</a:t>
                      </a:r>
                      <a:r>
                        <a:rPr lang="de-CH" sz="700" b="1" u="sng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autre</a:t>
                      </a:r>
                      <a:r>
                        <a:rPr lang="de-CH" sz="700" b="1" u="sng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700" b="1" u="sng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de-CH" sz="7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540385" indent="-54038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700" b="1" u="sng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Quoi</a:t>
                      </a:r>
                      <a:r>
                        <a:rPr lang="de-CH" sz="700" b="1" u="sng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?</a:t>
                      </a:r>
                      <a:r>
                        <a:rPr lang="de-CH" sz="700" b="1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	</a:t>
                      </a:r>
                      <a:r>
                        <a:rPr lang="fr-CH" sz="700" b="1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4 modules spécialisés,</a:t>
                      </a:r>
                      <a:r>
                        <a:rPr lang="fr-CH" sz="700" b="1" baseline="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r-CH" sz="70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voir graphique </a:t>
                      </a:r>
                      <a:r>
                        <a:rPr lang="fr-CH" sz="700" kern="120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r>
                        <a:rPr lang="fr-CH" sz="70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couleurs</a:t>
                      </a:r>
                    </a:p>
                    <a:p>
                      <a:pPr marL="540385" indent="-54038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CH" sz="700" b="1" u="sng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Module 1 :</a:t>
                      </a:r>
                      <a:r>
                        <a:rPr lang="fr-CH" sz="700" b="1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	Services qualifiés au public</a:t>
                      </a:r>
                      <a:r>
                        <a:rPr lang="fr-CH" sz="70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,</a:t>
                      </a:r>
                      <a:r>
                        <a:rPr lang="fr-CH" sz="700" b="1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r-CH" sz="70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voir graphique </a:t>
                      </a:r>
                      <a:r>
                        <a:rPr lang="fr-CH" sz="700" kern="120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9 barres</a:t>
                      </a:r>
                      <a:r>
                        <a:rPr lang="fr-CH" sz="700" baseline="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vert clair</a:t>
                      </a:r>
                      <a:endParaRPr lang="fr-CH" sz="700" noProof="0" dirty="0" smtClean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540385" indent="-54038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CH" sz="700" b="1" u="sng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Module 2 :</a:t>
                      </a:r>
                      <a:r>
                        <a:rPr lang="fr-CH" sz="700" b="1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	Services</a:t>
                      </a:r>
                      <a:r>
                        <a:rPr lang="fr-CH" sz="700" b="1" baseline="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de surveillance qualifiés</a:t>
                      </a:r>
                      <a:r>
                        <a:rPr lang="fr-CH" sz="70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, voir graphique 9 </a:t>
                      </a:r>
                      <a:r>
                        <a:rPr lang="fr-CH" sz="700" kern="120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barres</a:t>
                      </a:r>
                      <a:r>
                        <a:rPr lang="fr-CH" sz="70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r-CH" sz="700" kern="1200" baseline="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gris-vert</a:t>
                      </a:r>
                      <a:r>
                        <a:rPr lang="fr-CH" sz="70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 marL="540385" indent="-54038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CH" sz="700" b="1" u="sng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Module 3 :</a:t>
                      </a:r>
                      <a:r>
                        <a:rPr lang="fr-CH" sz="700" b="1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	Services</a:t>
                      </a:r>
                      <a:r>
                        <a:rPr lang="fr-CH" sz="700" b="1" baseline="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de protection qualifiés</a:t>
                      </a:r>
                      <a:r>
                        <a:rPr lang="fr-CH" sz="70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, voir graphique </a:t>
                      </a:r>
                      <a:r>
                        <a:rPr lang="fr-CH" sz="700" baseline="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8  barres vert-olive</a:t>
                      </a:r>
                      <a:endParaRPr lang="fr-CH" sz="700" noProof="0" dirty="0" smtClean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540385" indent="-54038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CH" sz="700" b="1" u="sng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Module 4 :</a:t>
                      </a:r>
                      <a:r>
                        <a:rPr lang="fr-CH" sz="700" b="1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	Détectives</a:t>
                      </a:r>
                      <a:r>
                        <a:rPr lang="fr-CH" sz="700" b="1" baseline="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privés</a:t>
                      </a:r>
                      <a:r>
                        <a:rPr lang="fr-CH" sz="70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, voir graphique barres</a:t>
                      </a:r>
                      <a:r>
                        <a:rPr lang="fr-CH" sz="700" baseline="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r-CH" sz="700" kern="1200" baseline="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orange</a:t>
                      </a:r>
                      <a:endParaRPr lang="fr-CH" sz="700" noProof="0" dirty="0" smtClean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540385" indent="-54038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CH" sz="700" b="1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fr-CH" sz="700" noProof="0" dirty="0" smtClean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0638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CH" sz="700" b="1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Matière</a:t>
                      </a:r>
                      <a:r>
                        <a:rPr lang="fr-CH" sz="700" b="1" baseline="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r-CH" sz="700" b="1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et périmètre</a:t>
                      </a:r>
                      <a:r>
                        <a:rPr lang="fr-CH" sz="700" b="1" baseline="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des modules  </a:t>
                      </a:r>
                      <a:r>
                        <a:rPr lang="de-CH" sz="7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: </a:t>
                      </a:r>
                      <a:r>
                        <a:rPr lang="fr-CH" sz="700" b="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voir concept général </a:t>
                      </a:r>
                    </a:p>
                    <a:p>
                      <a:pPr marL="20638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CH" sz="700" b="1" u="sng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Qui ?</a:t>
                      </a:r>
                      <a:r>
                        <a:rPr lang="fr-CH" sz="700" b="1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	             </a:t>
                      </a:r>
                      <a:r>
                        <a:rPr lang="fr-CH" sz="700" b="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Toutes</a:t>
                      </a:r>
                      <a:r>
                        <a:rPr lang="fr-CH" sz="700" b="0" baseline="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les personnes qui exercent les activités des 4 modules spécifiques</a:t>
                      </a:r>
                      <a:endParaRPr lang="fr-CH" sz="700" noProof="0" dirty="0" smtClean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0638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CH" sz="700" noProof="0" dirty="0" smtClean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0638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CH" sz="700" b="1" u="sng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Quand </a:t>
                      </a:r>
                      <a:r>
                        <a:rPr lang="fr-CH" sz="700" b="1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?</a:t>
                      </a:r>
                      <a:r>
                        <a:rPr lang="fr-CH" sz="70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	             </a:t>
                      </a:r>
                      <a:r>
                        <a:rPr lang="fr-CH" sz="700" i="1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Après </a:t>
                      </a:r>
                      <a:r>
                        <a:rPr lang="fr-CH" sz="70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avoir suivi la FB en entreprise/déléguée et avant la première</a:t>
                      </a:r>
                      <a:r>
                        <a:rPr lang="fr-CH" sz="700" baseline="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intervention </a:t>
                      </a:r>
                      <a:br>
                        <a:rPr lang="fr-CH" sz="700" baseline="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</a:br>
                      <a:r>
                        <a:rPr lang="fr-CH" sz="700" baseline="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                                                       autonome</a:t>
                      </a:r>
                      <a:endParaRPr lang="fr-CH" sz="700" noProof="0" dirty="0" smtClean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1191895" marR="0" indent="-1170305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700" b="1" u="sng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Comment et combien de temps ?</a:t>
                      </a:r>
                      <a:r>
                        <a:rPr lang="fr-CH" sz="70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 Théorie</a:t>
                      </a:r>
                      <a:r>
                        <a:rPr lang="fr-CH" sz="700" baseline="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et pratique</a:t>
                      </a:r>
                      <a:r>
                        <a:rPr lang="fr-CH" sz="70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. Pas</a:t>
                      </a:r>
                      <a:r>
                        <a:rPr lang="fr-CH" sz="700" baseline="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de consigne</a:t>
                      </a:r>
                      <a:r>
                        <a:rPr lang="fr-CH" sz="70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; contrôle effectué dans</a:t>
                      </a:r>
                      <a:r>
                        <a:rPr lang="fr-CH" sz="700" baseline="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le cadre de la procédure d’octroi de l’autorisation d’exercer</a:t>
                      </a:r>
                      <a:endParaRPr lang="fr-CH" sz="700" noProof="0" dirty="0" smtClean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1191895" indent="-117030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CH" sz="700" noProof="0" dirty="0" smtClean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1191895" indent="-117030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CH" sz="700" b="1" u="sng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Où ?</a:t>
                      </a:r>
                      <a:r>
                        <a:rPr lang="fr-CH" sz="70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	En</a:t>
                      </a:r>
                      <a:r>
                        <a:rPr lang="fr-CH" sz="700" baseline="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entreprise ou déléguée à un établissement de formation agréé</a:t>
                      </a:r>
                      <a:endParaRPr lang="de-CH" sz="700" dirty="0" smtClean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1191895" indent="-117030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de-CH" sz="7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1191895" marR="0" indent="-1170305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700" b="1" u="sng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Responsabilité</a:t>
                      </a:r>
                      <a:r>
                        <a:rPr lang="de-CH" sz="700" b="1" u="sng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CH" sz="700" b="1" u="sng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?</a:t>
                      </a:r>
                      <a:r>
                        <a:rPr lang="de-CH" sz="700" b="1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	</a:t>
                      </a:r>
                      <a:r>
                        <a:rPr lang="fr-CH" sz="70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Agent</a:t>
                      </a:r>
                      <a:r>
                        <a:rPr lang="fr-CH" sz="700" baseline="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de sécurité et entreprise </a:t>
                      </a:r>
                      <a:r>
                        <a:rPr lang="de-CH" sz="7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fr-CH" sz="70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concept adéquat</a:t>
                      </a:r>
                      <a:r>
                        <a:rPr lang="fr-CH" sz="700" baseline="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de</a:t>
                      </a:r>
                      <a:r>
                        <a:rPr lang="fr-CH" sz="70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formation et</a:t>
                      </a:r>
                      <a:r>
                        <a:rPr lang="fr-CH" sz="700" baseline="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de formation continue </a:t>
                      </a:r>
                      <a:r>
                        <a:rPr lang="de-CH" sz="7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= </a:t>
                      </a:r>
                      <a:r>
                        <a:rPr lang="fr-CH" sz="70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condition pour obtenir une autorisation d’exploitation</a:t>
                      </a:r>
                      <a:r>
                        <a:rPr lang="de-CH" sz="7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)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7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de-CH" sz="700" b="1" dirty="0" smtClean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92100" marR="0" indent="-29210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7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Formation </a:t>
                      </a:r>
                      <a:r>
                        <a:rPr lang="fr-CH" sz="700" b="1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spécialisée</a:t>
                      </a:r>
                      <a:r>
                        <a:rPr lang="fr-CH" sz="700" b="1" baseline="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r-CH" sz="700" b="1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en entreprise/déléguée </a:t>
                      </a:r>
                      <a:r>
                        <a:rPr lang="de-CH" sz="7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= </a:t>
                      </a:r>
                      <a:r>
                        <a:rPr lang="fr-CH" sz="700" b="1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condition pour exercer l’activité spécialisée de façon autonome </a:t>
                      </a:r>
                      <a:endParaRPr lang="de-CH" sz="7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68" marR="422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7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4e </a:t>
                      </a:r>
                      <a:r>
                        <a:rPr lang="fr-CH" sz="700" b="1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niveau</a:t>
                      </a:r>
                      <a:r>
                        <a:rPr lang="de-CH" sz="7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: </a:t>
                      </a:r>
                      <a:r>
                        <a:rPr lang="de-CH" sz="700" b="1" u="sng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formation</a:t>
                      </a:r>
                      <a:r>
                        <a:rPr lang="de-CH" sz="700" b="1" u="sng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CH" sz="700" b="1" u="sng" baseline="0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continue</a:t>
                      </a:r>
                      <a:r>
                        <a:rPr lang="de-CH" sz="700" b="1" u="sng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CH" sz="700" b="1" u="sng" baseline="0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centrée</a:t>
                      </a:r>
                      <a:r>
                        <a:rPr lang="de-CH" sz="700" b="1" u="sng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CH" sz="700" b="1" u="sng" baseline="0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sur</a:t>
                      </a:r>
                      <a:r>
                        <a:rPr lang="de-CH" sz="700" b="1" u="sng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CH" sz="700" b="1" u="sng" baseline="0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l’intervention</a:t>
                      </a:r>
                      <a:r>
                        <a:rPr lang="de-CH" sz="700" b="1" u="sng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CH" sz="700" b="1" u="sng" baseline="0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dans</a:t>
                      </a:r>
                      <a:r>
                        <a:rPr lang="de-CH" sz="700" b="1" u="sng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le </a:t>
                      </a:r>
                      <a:r>
                        <a:rPr lang="de-CH" sz="700" b="1" u="sng" baseline="0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domaine</a:t>
                      </a:r>
                      <a:r>
                        <a:rPr lang="de-CH" sz="700" b="1" u="sng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CH" sz="700" b="1" u="sng" baseline="0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d’activité</a:t>
                      </a:r>
                      <a:r>
                        <a:rPr lang="de-CH" sz="700" b="1" u="sng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CH" sz="7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 (</a:t>
                      </a:r>
                      <a:r>
                        <a:rPr lang="fr-CH" sz="70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voir graphique barres </a:t>
                      </a:r>
                      <a:r>
                        <a:rPr lang="fr-CH" sz="700" b="0" kern="1200" baseline="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violet</a:t>
                      </a:r>
                      <a:r>
                        <a:rPr lang="de-CH" sz="700" b="0" kern="1200" baseline="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)</a:t>
                      </a:r>
                      <a:r>
                        <a:rPr lang="de-CH" sz="7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 </a:t>
                      </a:r>
                      <a:endParaRPr lang="de-CH" sz="700" dirty="0" smtClean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71805" indent="-45021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7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 </a:t>
                      </a:r>
                      <a:endParaRPr lang="de-CH" sz="700" dirty="0" smtClean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71805" marR="0" indent="-450215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700" b="1" u="sng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Quoi</a:t>
                      </a:r>
                      <a:r>
                        <a:rPr lang="de-CH" sz="700" b="1" u="sng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?</a:t>
                      </a:r>
                      <a:r>
                        <a:rPr lang="de-CH" sz="7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	</a:t>
                      </a:r>
                      <a:r>
                        <a:rPr lang="fr-CH" sz="700" b="1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Approfondissement</a:t>
                      </a:r>
                      <a:r>
                        <a:rPr lang="fr-CH" sz="700" b="1" baseline="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des connaissances  centré sur le domaine d’activité </a:t>
                      </a:r>
                      <a:endParaRPr lang="fr-CH" sz="700" b="0" noProof="0" dirty="0" smtClean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71805" indent="-45021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7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	</a:t>
                      </a:r>
                    </a:p>
                    <a:p>
                      <a:pPr marL="471805" indent="-54038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700" b="1" u="sng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Qui</a:t>
                      </a:r>
                      <a:r>
                        <a:rPr lang="de-CH" sz="700" b="1" u="sng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?</a:t>
                      </a:r>
                      <a:r>
                        <a:rPr lang="de-CH" sz="7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	</a:t>
                      </a:r>
                      <a:r>
                        <a:rPr lang="fr-CH" sz="700" b="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Toutes</a:t>
                      </a:r>
                      <a:r>
                        <a:rPr lang="fr-CH" sz="700" b="0" baseline="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les personnes qui exercent une activité conformément au CPSP</a:t>
                      </a:r>
                      <a:r>
                        <a:rPr lang="de-CH" sz="7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 marL="1191895" indent="-119189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7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1191895" marR="0" indent="-1191895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700" b="1" u="sng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Périmètre</a:t>
                      </a:r>
                      <a:r>
                        <a:rPr lang="de-CH" sz="700" b="1" u="sng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et </a:t>
                      </a:r>
                      <a:r>
                        <a:rPr lang="de-CH" sz="700" b="1" u="sng" baseline="0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rythme</a:t>
                      </a:r>
                      <a:r>
                        <a:rPr lang="de-CH" sz="700" b="1" u="sng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r-CH" sz="700" b="1" u="sng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: </a:t>
                      </a:r>
                      <a:r>
                        <a:rPr lang="fr-CH" sz="700" b="1" u="none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             </a:t>
                      </a:r>
                      <a:r>
                        <a:rPr lang="fr-CH" sz="700" b="0" u="none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Règle</a:t>
                      </a:r>
                      <a:r>
                        <a:rPr lang="fr-CH" sz="700" b="0" u="none" baseline="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r-CH" sz="700" b="0" u="none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: 8 leçons</a:t>
                      </a:r>
                      <a:r>
                        <a:rPr lang="fr-CH" sz="700" b="0" u="none" baseline="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au moins de minimum </a:t>
                      </a:r>
                      <a:r>
                        <a:rPr lang="fr-CH" sz="700" b="0" baseline="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50 minutes chacune, y c. test final (sur un an)  </a:t>
                      </a:r>
                    </a:p>
                    <a:p>
                      <a:pPr marL="1191895" indent="-119189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de-CH" sz="700" b="1" u="sng" dirty="0" smtClean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1191895" indent="-119189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7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      </a:t>
                      </a:r>
                      <a:endParaRPr lang="de-CH" sz="700" b="1" u="sng" dirty="0" smtClean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1191895" marR="0" indent="-1191895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700" b="1" u="sng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Comment et combien de temps  ? </a:t>
                      </a:r>
                      <a:r>
                        <a:rPr lang="fr-CH" sz="70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Théorie</a:t>
                      </a:r>
                      <a:r>
                        <a:rPr lang="fr-CH" sz="700" baseline="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et pratique</a:t>
                      </a:r>
                      <a:r>
                        <a:rPr lang="fr-CH" sz="70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. Pas</a:t>
                      </a:r>
                      <a:r>
                        <a:rPr lang="fr-CH" sz="700" baseline="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de consigne</a:t>
                      </a:r>
                      <a:r>
                        <a:rPr lang="fr-CH" sz="70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; contrôle effectué dans</a:t>
                      </a:r>
                      <a:r>
                        <a:rPr lang="fr-CH" sz="700" baseline="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le cadre de la procédure d’octroi de l’autorisation d’exercer</a:t>
                      </a:r>
                      <a:endParaRPr lang="de-CH" sz="700" dirty="0" smtClean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1191895" indent="-119189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7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marL="1191895" marR="0" indent="-1191895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700" b="1" u="sng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Où</a:t>
                      </a:r>
                      <a:r>
                        <a:rPr lang="de-CH" sz="700" b="1" u="sng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?</a:t>
                      </a:r>
                      <a:r>
                        <a:rPr lang="de-CH" sz="7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	</a:t>
                      </a:r>
                      <a:r>
                        <a:rPr lang="fr-CH" sz="70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En</a:t>
                      </a:r>
                      <a:r>
                        <a:rPr lang="fr-CH" sz="700" baseline="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entreprise ou déléguée à un établissement de formation agréé</a:t>
                      </a:r>
                      <a:endParaRPr lang="de-CH" sz="700" dirty="0" smtClean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1191895" indent="-117030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de-CH" sz="700" b="0" u="none" dirty="0" smtClean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1191895" marR="0" indent="-1170305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700" b="1" u="sng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Responsabilité</a:t>
                      </a:r>
                      <a:r>
                        <a:rPr lang="de-CH" sz="700" b="1" u="sng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?</a:t>
                      </a:r>
                      <a:r>
                        <a:rPr lang="de-CH" sz="7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	</a:t>
                      </a:r>
                      <a:r>
                        <a:rPr lang="fr-CH" sz="70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Agent de sécurité et entreprise </a:t>
                      </a:r>
                      <a:r>
                        <a:rPr lang="de-CH" sz="7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fr-CH" sz="70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concept adéquat</a:t>
                      </a:r>
                      <a:r>
                        <a:rPr lang="fr-CH" sz="700" baseline="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de formation continue</a:t>
                      </a:r>
                      <a:r>
                        <a:rPr lang="fr-CH" sz="700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= condition pour obtenir une autorisation d’exploitation</a:t>
                      </a:r>
                      <a:r>
                        <a:rPr lang="de-CH" sz="7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). </a:t>
                      </a:r>
                    </a:p>
                    <a:p>
                      <a:pPr marL="1191895" indent="-117030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de-CH" sz="700" dirty="0" smtClean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de-CH" sz="7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de-CH" sz="7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de-CH" sz="700" b="1" dirty="0" smtClean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92100" indent="-2921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de-CH" sz="700" b="1" dirty="0" smtClean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92100" indent="-2921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7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Formation </a:t>
                      </a:r>
                      <a:r>
                        <a:rPr lang="fr-CH" sz="700" b="1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continue en entreprise/déléguée  </a:t>
                      </a:r>
                      <a:r>
                        <a:rPr lang="de-CH" sz="7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=  </a:t>
                      </a:r>
                      <a:r>
                        <a:rPr lang="fr-CH" sz="700" b="1" noProof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condition de </a:t>
                      </a:r>
                      <a:r>
                        <a:rPr lang="fr-CH" sz="700" b="1" noProof="0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recertification</a:t>
                      </a:r>
                      <a:endParaRPr lang="fr-CH" sz="700" noProof="0" dirty="0" smtClean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endParaRPr lang="de-CH" sz="7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268" marR="422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179512" y="369545"/>
            <a:ext cx="7355209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lvl="0"/>
            <a:r>
              <a:rPr lang="fr-CH" sz="1100" b="1" dirty="0"/>
              <a:t>Formation </a:t>
            </a:r>
            <a:r>
              <a:rPr lang="fr-CH" sz="1100" b="1" dirty="0" smtClean="0"/>
              <a:t>et </a:t>
            </a:r>
            <a:r>
              <a:rPr lang="fr-CH" sz="1100" b="1" dirty="0"/>
              <a:t>formation continue CPSP : modèle à 4 </a:t>
            </a:r>
            <a:r>
              <a:rPr lang="fr-CH" sz="1100" b="1" dirty="0" smtClean="0"/>
              <a:t>niveaux </a:t>
            </a:r>
            <a:r>
              <a:rPr kumimoji="0" lang="fr-CH" altLang="de-DE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(explication</a:t>
            </a:r>
            <a:r>
              <a:rPr lang="fr-CH" altLang="de-DE" sz="11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s du graphique figurant au recto)</a:t>
            </a:r>
            <a:endParaRPr kumimoji="0" lang="fr-CH" alt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7514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efaul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512</Words>
  <Application>Microsoft Office PowerPoint</Application>
  <PresentationFormat>Bildschirmpräsentation (4:3)</PresentationFormat>
  <Paragraphs>142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Blank</vt:lpstr>
      <vt:lpstr>Folie 1</vt:lpstr>
      <vt:lpstr>Folie 2</vt:lpstr>
    </vt:vector>
  </TitlesOfParts>
  <Company>Securitas AG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HiltBia1</dc:creator>
  <cp:lastModifiedBy>Barbara Jäggi</cp:lastModifiedBy>
  <cp:revision>368</cp:revision>
  <cp:lastPrinted>2016-07-05T09:58:57Z</cp:lastPrinted>
  <dcterms:created xsi:type="dcterms:W3CDTF">2013-06-05T09:07:10Z</dcterms:created>
  <dcterms:modified xsi:type="dcterms:W3CDTF">2016-10-04T12:44:19Z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